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9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903BCC-E70B-45E4-87AE-2F055F7277A0}" type="datetimeFigureOut">
              <a:rPr lang="en-GB" smtClean="0"/>
              <a:t>14/02/2019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FEA202-FA9B-4B27-B5B7-51D9DFCCB8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28541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dirty="0"/>
              <a:t>Identify need to have partnerships from the start to make projects sustainable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FE9BCD9-867B-422C-A941-DDC02E06C1F6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736823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F38767-0FF5-47C2-8BA2-D78719EB40F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4ACFA87-546A-4A34-AAC2-380C35F29D0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482D38-A861-4B53-9622-A5F6CCCE9D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CE7DB-0727-4A42-AE7D-10553DCA5048}" type="datetimeFigureOut">
              <a:rPr lang="en-GB" smtClean="0"/>
              <a:t>14/02/2019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42E45E-DDE0-4ACF-A032-1E261FC1B3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B5C3FD-A54F-42C6-9458-119E08F4DE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F86AF-E8FA-4027-8FE2-243ADF55D4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27144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A6B334-6C48-4C68-BA4B-1ACBCB9F35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08BC30C-5844-416F-81D3-F3F3C718F0F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E063E8-09A1-4EAC-903A-B76E640CFC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CE7DB-0727-4A42-AE7D-10553DCA5048}" type="datetimeFigureOut">
              <a:rPr lang="en-GB" smtClean="0"/>
              <a:t>14/02/2019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6C5486-5C7E-4091-AA45-3D75AE073A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1B9925-1A33-4C0A-902A-95BE1797C3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F86AF-E8FA-4027-8FE2-243ADF55D4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14455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F69B468-6029-4D39-9946-98094A5FAEA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67E9763-5882-4EF1-85E8-7CBB4899721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A01C71-29DB-4D17-B4B2-B12B503851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CE7DB-0727-4A42-AE7D-10553DCA5048}" type="datetimeFigureOut">
              <a:rPr lang="en-GB" smtClean="0"/>
              <a:t>14/02/2019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135B2F-5C6A-4836-A5FC-594D9EEF54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115AA3-7847-4BC8-9D13-F6A095DB8F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F86AF-E8FA-4027-8FE2-243ADF55D4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01583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rgbClr val="6352A2"/>
                </a:solidFill>
                <a:latin typeface="Open Sans Semibold" panose="020B0706030804020204"/>
              </a:defRPr>
            </a:lvl1pPr>
          </a:lstStyle>
          <a:p>
            <a:r>
              <a:rPr lang="en-GB"/>
              <a:t>Title</a:t>
            </a:r>
          </a:p>
        </p:txBody>
      </p:sp>
      <p:sp>
        <p:nvSpPr>
          <p:cNvPr id="19" name="Rectangle 18"/>
          <p:cNvSpPr/>
          <p:nvPr userDrawn="1"/>
        </p:nvSpPr>
        <p:spPr>
          <a:xfrm>
            <a:off x="10388334" y="310264"/>
            <a:ext cx="2130458" cy="73748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8100000" algn="t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2010" y="461913"/>
            <a:ext cx="675590" cy="4170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21184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0EDD01-E945-4C78-91B3-0A01DE8DF1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2518D9-808E-4085-A690-99F9674B7C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926D3A-CF2D-4F3B-8458-12541DED04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CE7DB-0727-4A42-AE7D-10553DCA5048}" type="datetimeFigureOut">
              <a:rPr lang="en-GB" smtClean="0"/>
              <a:t>14/02/2019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EC70A6-C3CA-4368-9258-F6877D5C18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4FF616-9CCC-457D-83BF-B36B115DE9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F86AF-E8FA-4027-8FE2-243ADF55D4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1252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A07F6B-BC1F-4A38-8576-C6F99C8C7C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296C51-A875-4A23-A702-C7008B13FC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E40B84-3EE9-46C4-8D96-F25E76B2C8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CE7DB-0727-4A42-AE7D-10553DCA5048}" type="datetimeFigureOut">
              <a:rPr lang="en-GB" smtClean="0"/>
              <a:t>14/02/2019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F98CA9-A3C5-46EA-B63D-FA1BAF199D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81EAC8-6462-482C-98F4-BEC0C67F4C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F86AF-E8FA-4027-8FE2-243ADF55D4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80989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B1AF66-6C2B-4197-B14E-6CE83350E7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DF5838-EC62-4484-9CCD-6DFCC49CADD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C21C1F7-D05A-40BE-B287-C4DF19D39D0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9822111-337F-4CEE-ACF8-E9EE1C176C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CE7DB-0727-4A42-AE7D-10553DCA5048}" type="datetimeFigureOut">
              <a:rPr lang="en-GB" smtClean="0"/>
              <a:t>14/02/2019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BA33FA8-8626-47A6-A126-1026C741EF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1F05D49-FA24-4533-822D-2E2E432E8D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F86AF-E8FA-4027-8FE2-243ADF55D4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34613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C03B60-E050-40B4-BFC2-839EEE172A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78A5CE-F855-46B5-9705-4B3FA9B498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FE0E694-FB64-43DF-819E-DAA5E0F998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1060AD9-9AC9-4EB2-98D5-C0B02D2728D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560928B-74B0-426E-A7E6-5BDDFA395F1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D553AFB-B6F9-4EA3-8C79-E558D2BC29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CE7DB-0727-4A42-AE7D-10553DCA5048}" type="datetimeFigureOut">
              <a:rPr lang="en-GB" smtClean="0"/>
              <a:t>14/02/2019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5043115-45ED-4D6F-A658-DA12FCA5B4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9DD9BAF-2FC1-4885-A468-934BF18672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F86AF-E8FA-4027-8FE2-243ADF55D4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1565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361AEB-D070-4374-9FB2-3F62EBB85E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4CB803E-1797-4687-B0AD-A1528EE37D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CE7DB-0727-4A42-AE7D-10553DCA5048}" type="datetimeFigureOut">
              <a:rPr lang="en-GB" smtClean="0"/>
              <a:t>14/02/2019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DB04020-FE58-43F9-97A2-D75560D243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E7A00CE-5DA3-47AB-BDD2-281016263B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F86AF-E8FA-4027-8FE2-243ADF55D4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15292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47C225A-1D6E-4222-A7C1-713F95B88B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CE7DB-0727-4A42-AE7D-10553DCA5048}" type="datetimeFigureOut">
              <a:rPr lang="en-GB" smtClean="0"/>
              <a:t>14/02/2019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A827C36-8ED1-4EF7-B93A-152522948C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AEEB104-F350-404E-AE61-AD1F7017E2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F86AF-E8FA-4027-8FE2-243ADF55D4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66714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C36BF4-82BE-4B97-8236-B4872B6517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00B9C2-929F-4B68-BB1C-8746512DBB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FE61C4D-C48C-46E7-9076-AB471590FD5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E6D6BF0-54BD-4F7E-977D-46CF264207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CE7DB-0727-4A42-AE7D-10553DCA5048}" type="datetimeFigureOut">
              <a:rPr lang="en-GB" smtClean="0"/>
              <a:t>14/02/2019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ACAAB58-D020-4FCB-B95B-0AE206B55F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1E7DF6A-DAFB-4A6F-BCC2-D1AFC4F186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F86AF-E8FA-4027-8FE2-243ADF55D4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20871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15D3FB-BD46-418E-A5CD-49D0C05123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3876F60-913C-42C4-8FDD-EB581F860FE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21C2470-1A10-4A01-B20F-88E556263C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0551AB8-0A1F-43DB-BAE7-C92961B63F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CE7DB-0727-4A42-AE7D-10553DCA5048}" type="datetimeFigureOut">
              <a:rPr lang="en-GB" smtClean="0"/>
              <a:t>14/02/2019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60C387-C463-4E36-942E-7EFC4C6EE9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9FB2A7B-96BE-4F71-A903-CBCA9D29EE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F86AF-E8FA-4027-8FE2-243ADF55D4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42315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0F46201-FB23-4672-9451-AB9D4933A4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890142-50E2-4064-9566-2F19BC558A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F2C3D6-987B-4C50-8480-695436A36CC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4CE7DB-0727-4A42-AE7D-10553DCA5048}" type="datetimeFigureOut">
              <a:rPr lang="en-GB" smtClean="0"/>
              <a:t>14/02/2019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F03442-C049-400B-860C-BF7E99A9C7D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8CBB0D-5DC0-4A9D-A662-CD625FE84B3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9F86AF-E8FA-4027-8FE2-243ADF55D4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3942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06679" y="395172"/>
            <a:ext cx="10515600" cy="761126"/>
          </a:xfrm>
        </p:spPr>
        <p:txBody>
          <a:bodyPr>
            <a:normAutofit/>
          </a:bodyPr>
          <a:lstStyle/>
          <a:p>
            <a:r>
              <a:rPr lang="en-GB" sz="3000" b="1" dirty="0">
                <a:solidFill>
                  <a:srgbClr val="7030A0"/>
                </a:solidFill>
              </a:rPr>
              <a:t> Working in partnership to meet local area priorities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13357" y="1091375"/>
            <a:ext cx="10017321" cy="36933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Pace of Mind 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- a running programme to improve mental health in </a:t>
            </a:r>
            <a:r>
              <a:rPr kumimoji="0" lang="en-GB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Lakenham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&amp; </a:t>
            </a:r>
            <a:r>
              <a:rPr kumimoji="0" lang="en-GB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Tuckswood</a:t>
            </a:r>
            <a:r>
              <a:rPr lang="en-GB" dirty="0">
                <a:solidFill>
                  <a:srgbClr val="7030A0"/>
                </a:solidFill>
                <a:latin typeface="Calibri" panose="020F0502020204030204"/>
              </a:rPr>
              <a:t>, 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Norwich</a:t>
            </a:r>
          </a:p>
        </p:txBody>
      </p:sp>
      <p:sp>
        <p:nvSpPr>
          <p:cNvPr id="6" name="Title 2">
            <a:extLst>
              <a:ext uri="{FF2B5EF4-FFF2-40B4-BE49-F238E27FC236}">
                <a16:creationId xmlns:a16="http://schemas.microsoft.com/office/drawing/2014/main" id="{C5019B57-D597-4D83-BFC7-851F58E4CBB3}"/>
              </a:ext>
            </a:extLst>
          </p:cNvPr>
          <p:cNvSpPr txBox="1">
            <a:spLocks/>
          </p:cNvSpPr>
          <p:nvPr/>
        </p:nvSpPr>
        <p:spPr>
          <a:xfrm>
            <a:off x="213358" y="5090615"/>
            <a:ext cx="11978642" cy="128253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rgbClr val="6352A2"/>
                </a:solidFill>
                <a:latin typeface="Open Sans Semibold" panose="020B0706030804020204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000" b="1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Calibri" panose="020F0502020204030204"/>
              <a:ea typeface="+mj-ea"/>
              <a:cs typeface="+mj-cs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C684EEC-D425-4E37-890E-DAA69E2BB54F}"/>
              </a:ext>
            </a:extLst>
          </p:cNvPr>
          <p:cNvSpPr txBox="1"/>
          <p:nvPr/>
        </p:nvSpPr>
        <p:spPr>
          <a:xfrm>
            <a:off x="213357" y="1722100"/>
            <a:ext cx="74403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GB" b="1" dirty="0">
                <a:solidFill>
                  <a:srgbClr val="7030A0"/>
                </a:solidFill>
              </a:rPr>
              <a:t>Using a data-backed approach </a:t>
            </a:r>
            <a:r>
              <a:rPr lang="en-GB" dirty="0">
                <a:solidFill>
                  <a:srgbClr val="7030A0"/>
                </a:solidFill>
              </a:rPr>
              <a:t>to identify local area priorities, we initiated a running programme in Norwich to address mental health improvement. </a:t>
            </a:r>
            <a:br>
              <a:rPr lang="en-GB" dirty="0">
                <a:solidFill>
                  <a:srgbClr val="7030A0"/>
                </a:solidFill>
              </a:rPr>
            </a:br>
            <a:r>
              <a:rPr lang="en-GB" dirty="0">
                <a:solidFill>
                  <a:srgbClr val="7030A0"/>
                </a:solidFill>
              </a:rPr>
              <a:t>We commissioned </a:t>
            </a:r>
            <a:r>
              <a:rPr lang="en-GB" b="1" dirty="0">
                <a:solidFill>
                  <a:srgbClr val="7030A0"/>
                </a:solidFill>
              </a:rPr>
              <a:t>Norwich and Central Norfolk Mind</a:t>
            </a:r>
            <a:r>
              <a:rPr lang="en-GB" dirty="0">
                <a:solidFill>
                  <a:srgbClr val="7030A0"/>
                </a:solidFill>
              </a:rPr>
              <a:t> to run the project. </a:t>
            </a:r>
            <a:endParaRPr kumimoji="0" lang="en-GB" sz="1800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38837FF3-A1D4-4075-B609-B6067D526DB0}"/>
              </a:ext>
            </a:extLst>
          </p:cNvPr>
          <p:cNvSpPr/>
          <p:nvPr/>
        </p:nvSpPr>
        <p:spPr>
          <a:xfrm rot="16200000">
            <a:off x="9039945" y="1316463"/>
            <a:ext cx="2166884" cy="3056331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BDD67FE-066C-4CC6-960D-4552CD4C770B}"/>
              </a:ext>
            </a:extLst>
          </p:cNvPr>
          <p:cNvSpPr txBox="1"/>
          <p:nvPr/>
        </p:nvSpPr>
        <p:spPr>
          <a:xfrm>
            <a:off x="8658063" y="1888218"/>
            <a:ext cx="2930646" cy="206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GB" dirty="0">
                <a:solidFill>
                  <a:prstClr val="white"/>
                </a:solidFill>
              </a:rPr>
              <a:t>“Running has literally saved my sanity. It’s taught me I had strength I never thought I had, and is giving me confidence to know no matter what life throws at me I will be OK.”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792EC4D-5BF1-4B9E-A4BE-5160F143699F}"/>
              </a:ext>
            </a:extLst>
          </p:cNvPr>
          <p:cNvSpPr txBox="1"/>
          <p:nvPr/>
        </p:nvSpPr>
        <p:spPr>
          <a:xfrm>
            <a:off x="213357" y="2973635"/>
            <a:ext cx="744038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Mental health support with running training to prepare for Run Norwich 10K</a:t>
            </a:r>
            <a:b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kumimoji="0" lang="en-GB" sz="180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Participants had access to physios, nutritionists, and mental health services to train mentally and physically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Arrow: Right 12">
            <a:extLst>
              <a:ext uri="{FF2B5EF4-FFF2-40B4-BE49-F238E27FC236}">
                <a16:creationId xmlns:a16="http://schemas.microsoft.com/office/drawing/2014/main" id="{325CCD3E-F395-469F-AB31-29215DBF6151}"/>
              </a:ext>
            </a:extLst>
          </p:cNvPr>
          <p:cNvSpPr/>
          <p:nvPr/>
        </p:nvSpPr>
        <p:spPr>
          <a:xfrm rot="5400000">
            <a:off x="2260968" y="4139524"/>
            <a:ext cx="545116" cy="369332"/>
          </a:xfrm>
          <a:prstGeom prst="rightArrow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EFDCE1D-9477-40B1-BD6C-9829CAF334A5}"/>
              </a:ext>
            </a:extLst>
          </p:cNvPr>
          <p:cNvSpPr txBox="1"/>
          <p:nvPr/>
        </p:nvSpPr>
        <p:spPr>
          <a:xfrm>
            <a:off x="233281" y="4721053"/>
            <a:ext cx="479596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7030A0"/>
                </a:solidFill>
              </a:rPr>
              <a:t>Outcomes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GB" dirty="0">
                <a:solidFill>
                  <a:srgbClr val="7030A0"/>
                </a:solidFill>
              </a:rPr>
              <a:t>20 out of 31 participants completed the 10K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GB" dirty="0">
                <a:solidFill>
                  <a:srgbClr val="7030A0"/>
                </a:solidFill>
              </a:rPr>
              <a:t>13 mental health running volunteers recruited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GB" dirty="0">
                <a:solidFill>
                  <a:srgbClr val="7030A0"/>
                </a:solidFill>
              </a:rPr>
              <a:t>6 volunteers provided LIRF training </a:t>
            </a:r>
          </a:p>
        </p:txBody>
      </p:sp>
      <p:sp>
        <p:nvSpPr>
          <p:cNvPr id="18" name="Flowchart: Alternate Process 17">
            <a:extLst>
              <a:ext uri="{FF2B5EF4-FFF2-40B4-BE49-F238E27FC236}">
                <a16:creationId xmlns:a16="http://schemas.microsoft.com/office/drawing/2014/main" id="{416F298F-778D-4098-ACFA-F6240074CCC4}"/>
              </a:ext>
            </a:extLst>
          </p:cNvPr>
          <p:cNvSpPr/>
          <p:nvPr/>
        </p:nvSpPr>
        <p:spPr>
          <a:xfrm>
            <a:off x="5353879" y="4232480"/>
            <a:ext cx="6604840" cy="2437458"/>
          </a:xfrm>
          <a:prstGeom prst="flowChartAlternateProcess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51CD5B0-16AF-4A33-89D1-8F4654B1CC55}"/>
              </a:ext>
            </a:extLst>
          </p:cNvPr>
          <p:cNvSpPr txBox="1"/>
          <p:nvPr/>
        </p:nvSpPr>
        <p:spPr>
          <a:xfrm>
            <a:off x="6055739" y="4304726"/>
            <a:ext cx="613626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u="sng" dirty="0">
                <a:solidFill>
                  <a:schemeClr val="bg1"/>
                </a:solidFill>
              </a:rPr>
              <a:t>Impacts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GB" dirty="0">
                <a:solidFill>
                  <a:schemeClr val="bg1"/>
                </a:solidFill>
              </a:rPr>
              <a:t>Confidence taking part in physical activity: 4.14 to 7.7</a:t>
            </a:r>
            <a:br>
              <a:rPr lang="en-GB" dirty="0">
                <a:solidFill>
                  <a:schemeClr val="bg1"/>
                </a:solidFill>
              </a:rPr>
            </a:br>
            <a:endParaRPr lang="en-GB" dirty="0">
              <a:solidFill>
                <a:schemeClr val="bg1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GB" dirty="0">
                <a:solidFill>
                  <a:schemeClr val="bg1"/>
                </a:solidFill>
              </a:rPr>
              <a:t> Ability to stick to my aims and accomplish goals: 4 to 6.38</a:t>
            </a:r>
            <a:br>
              <a:rPr lang="en-GB" dirty="0">
                <a:solidFill>
                  <a:schemeClr val="bg1"/>
                </a:solidFill>
              </a:rPr>
            </a:br>
            <a:endParaRPr lang="en-GB" dirty="0">
              <a:solidFill>
                <a:schemeClr val="bg1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GB" dirty="0">
                <a:solidFill>
                  <a:schemeClr val="bg1"/>
                </a:solidFill>
              </a:rPr>
              <a:t>Happiness: 4.9 to 6.85</a:t>
            </a:r>
            <a:br>
              <a:rPr lang="en-GB" dirty="0">
                <a:solidFill>
                  <a:schemeClr val="bg1"/>
                </a:solidFill>
              </a:rPr>
            </a:br>
            <a:endParaRPr lang="en-GB" dirty="0">
              <a:solidFill>
                <a:schemeClr val="bg1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GB" dirty="0">
                <a:solidFill>
                  <a:schemeClr val="bg1"/>
                </a:solidFill>
              </a:rPr>
              <a:t>Days physically active: 2.5 to 4 days a week</a:t>
            </a:r>
          </a:p>
        </p:txBody>
      </p:sp>
      <p:sp>
        <p:nvSpPr>
          <p:cNvPr id="20" name="Arrow: Up 19">
            <a:extLst>
              <a:ext uri="{FF2B5EF4-FFF2-40B4-BE49-F238E27FC236}">
                <a16:creationId xmlns:a16="http://schemas.microsoft.com/office/drawing/2014/main" id="{3F5AD512-1462-44B3-9CB4-46874A56F08C}"/>
              </a:ext>
            </a:extLst>
          </p:cNvPr>
          <p:cNvSpPr/>
          <p:nvPr/>
        </p:nvSpPr>
        <p:spPr>
          <a:xfrm>
            <a:off x="5467105" y="4682790"/>
            <a:ext cx="422904" cy="1404731"/>
          </a:xfrm>
          <a:prstGeom prst="up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1608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135</Words>
  <Application>Microsoft Office PowerPoint</Application>
  <PresentationFormat>Widescreen</PresentationFormat>
  <Paragraphs>16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Open Sans Semibold</vt:lpstr>
      <vt:lpstr>Wingdings</vt:lpstr>
      <vt:lpstr>Office Theme</vt:lpstr>
      <vt:lpstr> Working in partnership to meet local area priorities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Hall, Kristen</dc:creator>
  <cp:lastModifiedBy>Hall, Kristen</cp:lastModifiedBy>
  <cp:revision>9</cp:revision>
  <dcterms:created xsi:type="dcterms:W3CDTF">2019-02-11T18:17:29Z</dcterms:created>
  <dcterms:modified xsi:type="dcterms:W3CDTF">2019-02-14T11:23:47Z</dcterms:modified>
</cp:coreProperties>
</file>