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D6ABB-E4CA-4017-AD80-807EA75321D9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989D7-A4B3-4725-A2CE-8533291B26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3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Revolutionists = people on our newsletter since 2021 launch </a:t>
            </a:r>
          </a:p>
          <a:p>
            <a:r>
              <a:rPr lang="en-GB"/>
              <a:t>S&amp;B attendances = since March 2022</a:t>
            </a:r>
          </a:p>
          <a:p>
            <a:r>
              <a:rPr lang="en-GB"/>
              <a:t>Wellbeing = from S&amp;B feedback report</a:t>
            </a:r>
          </a:p>
          <a:p>
            <a:r>
              <a:rPr lang="en-GB"/>
              <a:t>Funding secured = via the professional bid writer that we offer to local organisations to get a free LLB bid to National Lottery or Sport England. So national money, brought into Hertfordshire via our bid writer. </a:t>
            </a:r>
          </a:p>
          <a:p>
            <a:r>
              <a:rPr lang="en-GB"/>
              <a:t>Champions = signed up for the LLB training. A key area for us to grow.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989D7-A4B3-4725-A2CE-8533291B264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57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B696-B547-9A93-7060-F32C0A337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367A8-A983-D699-76B5-F06550809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88327-2148-D5A2-5DA4-BCBF8E51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12940-EAF4-643A-E333-1B2A1CACA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25ACC-6285-BE84-F75B-D1BC8552D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E0CDD-5191-178E-C43C-75AD8F3B2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6B81E-BDA4-071B-1D59-87EAAA6E7D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1D53C-D444-3F89-C2D0-885DDD88F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F9153-9EDD-2E40-FDEA-7521C45B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67FCD-F4E7-6DA3-C953-A2170AEB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07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F9A56-84A1-05FE-AA75-0378F9049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B1127-50B9-998F-3139-AD9305AE3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3CDC0-4040-5E27-68D0-59624E824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D2A68-FA62-F346-9B3A-E123C3AF6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3FBA-C1C7-DBD0-ECAF-A3B4FFF4A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37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D34C0-4FC0-C9A0-B963-A04A9683E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D6D6F-6DC8-D8D2-1413-3FC158722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17D8C-EA04-3B42-A2A6-E44B3AC5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99CF1-1D18-769B-EAB5-8EA36C81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A453-57DE-4E6D-A934-E0D0D2495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03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F22A-50C8-CC15-3277-46E992C3E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9E6C5-DED1-A566-34DF-9B102DA92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9681-7E15-096C-544E-7478A1E5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21A5F-868E-1656-3F57-FF8F669B4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F29A5-D71A-7F63-FB53-B990C311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4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DDB3-7D69-01BD-EBD7-EFE237A2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74AD2-CCFE-2B50-4EC3-EAE43B9C42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268B4-9D12-7F6A-7240-1DC58A6D2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460CF-764B-F5E5-61B9-AF9437B9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2E602-4811-FB63-14BF-325C7947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7293CE-F8BE-BA58-9E1B-D2B9C19F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9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01523-2702-9EEF-C71D-47B14F49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2E31D-9682-3082-ABD9-CCCD6A4B7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EDB359-C3F4-8062-0309-AC6B20657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F8241-7223-6977-2588-A0267BF6F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69E9E-AC99-19EF-27CF-E1B666C2E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98040-59FF-1199-5054-256920B7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B23830-F9AE-2283-35B8-574E715F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3B703-409B-ED6F-0561-28CC1F36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4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A3E0-63A5-1A18-BC28-1B5D6464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B3AFE3-496C-577F-B460-9E7129A8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64F98-9FE9-252E-634A-8FDD8290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0B9D5-13F3-9CBA-6563-F1AA5FC2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3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D88534-3303-DC2B-15A9-24A4EE33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11812-8D2C-CEE7-669E-088522FC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6AAD94-A9E9-B387-4ADA-3442694F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3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170FF-485D-D9AC-A12B-E1E82865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2E7F1-6CD3-3A6E-2332-4375B9D00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FAC85-7080-0D47-AB03-6A8132E65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D3C8A-C7F5-51EC-1269-1A8520DB4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634-F6D2-7211-7CE7-D495792A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133BD-8321-20EC-D4EF-5A294D98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8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C7D0-EE50-ACF4-2F70-36A0207D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343E76-4198-ECD7-84A4-257ECE7BD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0B74-EE3B-5218-192B-0C599E8A86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9C979-04BD-B57B-994F-C3567D2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AF5B-6B3A-AA23-63BB-E8D911034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92D72-E51F-28F3-5A44-8A6E6F38E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4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89B693-D24F-9320-6CDC-12992F9B1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EDCF6-F776-82B7-C9B4-B66943EEA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8B389-0921-C706-0876-CB4EE86D0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8F95-2072-41A0-BFA9-FB3059F0E2F5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FC8EE-C956-A5F0-D083-99E769D2D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2B5A-A0AD-50E3-B27A-1E55EB5E7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CB1E-B95A-44C4-B1D1-974B83487C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7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jpe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879378044?h=22f31f97f4&amp;amp;app_id=1229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90B6BDB-B5D0-43F4-8A53-6E1EED2E6AA6}"/>
              </a:ext>
            </a:extLst>
          </p:cNvPr>
          <p:cNvSpPr/>
          <p:nvPr/>
        </p:nvSpPr>
        <p:spPr>
          <a:xfrm>
            <a:off x="0" y="1"/>
            <a:ext cx="12192000" cy="1126836"/>
          </a:xfrm>
          <a:prstGeom prst="rect">
            <a:avLst/>
          </a:prstGeom>
          <a:solidFill>
            <a:srgbClr val="012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BE7057-9FB6-486C-9430-AAA627CE8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122"/>
            <a:ext cx="9144000" cy="860597"/>
          </a:xfrm>
        </p:spPr>
        <p:txBody>
          <a:bodyPr>
            <a:normAutofit fontScale="90000"/>
          </a:bodyPr>
          <a:lstStyle/>
          <a:p>
            <a:r>
              <a:rPr lang="en-GB">
                <a:solidFill>
                  <a:schemeClr val="bg1"/>
                </a:solidFill>
                <a:latin typeface="Montserrat Medium" panose="00000600000000000000" pitchFamily="2" charset="0"/>
              </a:rPr>
              <a:t>Achievements so far</a:t>
            </a:r>
            <a:r>
              <a:rPr lang="en-GB">
                <a:solidFill>
                  <a:srgbClr val="F8C81C"/>
                </a:solidFill>
                <a:latin typeface="Montserrat Medium" panose="00000600000000000000" pitchFamily="2" charset="0"/>
              </a:rPr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F60238-36CD-4937-9C65-89ECF6BD9F23}"/>
              </a:ext>
            </a:extLst>
          </p:cNvPr>
          <p:cNvSpPr txBox="1"/>
          <p:nvPr/>
        </p:nvSpPr>
        <p:spPr>
          <a:xfrm>
            <a:off x="721589" y="1548459"/>
            <a:ext cx="104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F84EA9-F175-4501-AC0C-02831E586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-7621"/>
            <a:ext cx="1158241" cy="1161329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E2D0AA4-9F0C-61EA-EB95-F848F49CF4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6" y="4020470"/>
            <a:ext cx="2546597" cy="12260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E9A63F-79C1-76B8-FF3B-6A484E773475}"/>
              </a:ext>
            </a:extLst>
          </p:cNvPr>
          <p:cNvSpPr txBox="1"/>
          <p:nvPr/>
        </p:nvSpPr>
        <p:spPr>
          <a:xfrm>
            <a:off x="686161" y="5237825"/>
            <a:ext cx="330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Circa 8,000 activities listed</a:t>
            </a:r>
          </a:p>
        </p:txBody>
      </p:sp>
      <p:pic>
        <p:nvPicPr>
          <p:cNvPr id="8" name="Picture 11" descr="Icon&#10;&#10;Description automatically generated">
            <a:extLst>
              <a:ext uri="{FF2B5EF4-FFF2-40B4-BE49-F238E27FC236}">
                <a16:creationId xmlns:a16="http://schemas.microsoft.com/office/drawing/2014/main" id="{777064F3-0E00-157D-6700-BA6982BC81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4204" y="3863320"/>
            <a:ext cx="1603589" cy="137450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BB2389-AF96-C975-44C2-75A7FEF70066}"/>
              </a:ext>
            </a:extLst>
          </p:cNvPr>
          <p:cNvSpPr txBox="1"/>
          <p:nvPr/>
        </p:nvSpPr>
        <p:spPr>
          <a:xfrm>
            <a:off x="4639511" y="5237825"/>
            <a:ext cx="3164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£169,863 funding secured for community projects</a:t>
            </a:r>
          </a:p>
        </p:txBody>
      </p:sp>
      <p:pic>
        <p:nvPicPr>
          <p:cNvPr id="11" name="Graphic 10" descr="Grinning face with solid fill with solid fill">
            <a:extLst>
              <a:ext uri="{FF2B5EF4-FFF2-40B4-BE49-F238E27FC236}">
                <a16:creationId xmlns:a16="http://schemas.microsoft.com/office/drawing/2014/main" id="{D3CE1CAF-77EB-33C7-B643-8E51C0DFF7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99247" y="1593879"/>
            <a:ext cx="1173714" cy="11737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A6F1987-0029-A2E3-9D32-E7B7F6883F09}"/>
              </a:ext>
            </a:extLst>
          </p:cNvPr>
          <p:cNvSpPr txBox="1"/>
          <p:nvPr/>
        </p:nvSpPr>
        <p:spPr>
          <a:xfrm>
            <a:off x="8768506" y="2782669"/>
            <a:ext cx="2663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99.1% participants improved wellbeing</a:t>
            </a:r>
          </a:p>
        </p:txBody>
      </p:sp>
      <p:pic>
        <p:nvPicPr>
          <p:cNvPr id="14" name="Graphic 13" descr="Group success with solid fill">
            <a:extLst>
              <a:ext uri="{FF2B5EF4-FFF2-40B4-BE49-F238E27FC236}">
                <a16:creationId xmlns:a16="http://schemas.microsoft.com/office/drawing/2014/main" id="{05668CAB-9942-7903-0F04-90DACC3CCF9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73760" y="1548459"/>
            <a:ext cx="1586605" cy="158660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430369-6828-C453-512F-DE808B886773}"/>
              </a:ext>
            </a:extLst>
          </p:cNvPr>
          <p:cNvSpPr txBox="1"/>
          <p:nvPr/>
        </p:nvSpPr>
        <p:spPr>
          <a:xfrm>
            <a:off x="954379" y="2879415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989 Revolutionists</a:t>
            </a:r>
          </a:p>
        </p:txBody>
      </p:sp>
      <p:pic>
        <p:nvPicPr>
          <p:cNvPr id="18" name="Graphic 17" descr="Yoga with solid fill">
            <a:extLst>
              <a:ext uri="{FF2B5EF4-FFF2-40B4-BE49-F238E27FC236}">
                <a16:creationId xmlns:a16="http://schemas.microsoft.com/office/drawing/2014/main" id="{93CA097A-5D6F-9BE8-4659-57D499231D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78045" y="1443506"/>
            <a:ext cx="1435909" cy="143590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B15ED12-8678-C654-C036-9B4E5777A832}"/>
              </a:ext>
            </a:extLst>
          </p:cNvPr>
          <p:cNvSpPr txBox="1"/>
          <p:nvPr/>
        </p:nvSpPr>
        <p:spPr>
          <a:xfrm>
            <a:off x="4395290" y="2782668"/>
            <a:ext cx="327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7,549 strength and balance class attendances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61429C-FB1A-A2AF-3BD1-3FA17609120B}"/>
              </a:ext>
            </a:extLst>
          </p:cNvPr>
          <p:cNvSpPr txBox="1"/>
          <p:nvPr/>
        </p:nvSpPr>
        <p:spPr>
          <a:xfrm>
            <a:off x="9196208" y="5237825"/>
            <a:ext cx="18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Medium" panose="00000600000000000000" pitchFamily="50" charset="0"/>
                <a:ea typeface="+mn-ea"/>
                <a:cs typeface="+mn-cs"/>
              </a:rPr>
              <a:t>90 Champions</a:t>
            </a:r>
          </a:p>
        </p:txBody>
      </p:sp>
      <p:pic>
        <p:nvPicPr>
          <p:cNvPr id="10" name="Graphic 9" descr="Podium with solid fill">
            <a:extLst>
              <a:ext uri="{FF2B5EF4-FFF2-40B4-BE49-F238E27FC236}">
                <a16:creationId xmlns:a16="http://schemas.microsoft.com/office/drawing/2014/main" id="{85C6AF48-6846-471E-CAB7-0D938C1EAC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499247" y="4016879"/>
            <a:ext cx="1321981" cy="132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6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2716D-3C23-50FF-3CCA-4457AFDA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Live Longer Better Main Film V3">
            <a:hlinkClick r:id="" action="ppaction://media"/>
            <a:extLst>
              <a:ext uri="{FF2B5EF4-FFF2-40B4-BE49-F238E27FC236}">
                <a16:creationId xmlns:a16="http://schemas.microsoft.com/office/drawing/2014/main" id="{27A24794-9AF3-6D48-7ED7-EAD1B69DDD1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8281"/>
            <a:ext cx="12080747" cy="680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1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DC66D4243A04F9149880745B21EFF" ma:contentTypeVersion="14" ma:contentTypeDescription="Create a new document." ma:contentTypeScope="" ma:versionID="a30433a366c3984a4bb127e26ce4a369">
  <xsd:schema xmlns:xsd="http://www.w3.org/2001/XMLSchema" xmlns:xs="http://www.w3.org/2001/XMLSchema" xmlns:p="http://schemas.microsoft.com/office/2006/metadata/properties" xmlns:ns2="8c778a0c-4896-4a50-924b-a05c9c9b5faa" xmlns:ns3="b4919b5f-97fa-4ea4-b205-39675f5019dd" targetNamespace="http://schemas.microsoft.com/office/2006/metadata/properties" ma:root="true" ma:fieldsID="5b6032b0d131a54eafc92e06c1c86e78" ns2:_="" ns3:_="">
    <xsd:import namespace="8c778a0c-4896-4a50-924b-a05c9c9b5faa"/>
    <xsd:import namespace="b4919b5f-97fa-4ea4-b205-39675f5019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78a0c-4896-4a50-924b-a05c9c9b5f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6ff7524-8bd6-4c45-ac05-3f58f72101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19b5f-97fa-4ea4-b205-39675f5019d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8ce9980-e04e-4805-9ba7-97f2071e5a9a}" ma:internalName="TaxCatchAll" ma:showField="CatchAllData" ma:web="b4919b5f-97fa-4ea4-b205-39675f5019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c778a0c-4896-4a50-924b-a05c9c9b5faa">
      <Terms xmlns="http://schemas.microsoft.com/office/infopath/2007/PartnerControls"/>
    </lcf76f155ced4ddcb4097134ff3c332f>
    <TaxCatchAll xmlns="b4919b5f-97fa-4ea4-b205-39675f5019dd" xsi:nil="true"/>
  </documentManagement>
</p:properties>
</file>

<file path=customXml/itemProps1.xml><?xml version="1.0" encoding="utf-8"?>
<ds:datastoreItem xmlns:ds="http://schemas.openxmlformats.org/officeDocument/2006/customXml" ds:itemID="{E26B85E6-7284-4F63-8E8F-411DF48CD1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A34D8D-8110-494A-AEFB-BB42DACDE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778a0c-4896-4a50-924b-a05c9c9b5faa"/>
    <ds:schemaRef ds:uri="b4919b5f-97fa-4ea4-b205-39675f5019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8EE73B-10FC-4F3F-8482-3075E4B73354}">
  <ds:schemaRefs>
    <ds:schemaRef ds:uri="09e455ed-1883-492f-99c1-fe13ad323842"/>
    <ds:schemaRef ds:uri="572d08d2-403f-4009-a9e8-8b292a5ed6fa"/>
    <ds:schemaRef ds:uri="http://schemas.microsoft.com/office/2006/metadata/properties"/>
    <ds:schemaRef ds:uri="http://schemas.microsoft.com/office/infopath/2007/PartnerControls"/>
    <ds:schemaRef ds:uri="8c778a0c-4896-4a50-924b-a05c9c9b5faa"/>
    <ds:schemaRef ds:uri="b4919b5f-97fa-4ea4-b205-39675f5019d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15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Office Theme</vt:lpstr>
      <vt:lpstr>Achievements so far…</vt:lpstr>
      <vt:lpstr>PowerPoint Presentation</vt:lpstr>
    </vt:vector>
  </TitlesOfParts>
  <Company>University of Hertfordshire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 so far…</dc:title>
  <dc:creator>Charlotte Bird</dc:creator>
  <cp:lastModifiedBy>Annie Holden</cp:lastModifiedBy>
  <cp:revision>3</cp:revision>
  <dcterms:created xsi:type="dcterms:W3CDTF">2023-10-18T09:21:46Z</dcterms:created>
  <dcterms:modified xsi:type="dcterms:W3CDTF">2023-11-02T11:18:46Z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0x010100678DC66D4243A04F9149880745B21EFF</vt:lpwstr>
  </property>
  <property fmtid="{D5CDD505-2E9C-101B-9397-08002B2CF9AE}" pid="3" name="MediaServiceImageTags">
    <vt:lpwstr/>
  </property>
</Properties>
</file>