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3">
  <p:sldMasterIdLst>
    <p:sldMasterId id="2147483664" r:id="rId4"/>
  </p:sldMasterIdLst>
  <p:notesMasterIdLst>
    <p:notesMasterId r:id="rId6"/>
  </p:notesMasterIdLst>
  <p:handoutMasterIdLst>
    <p:handoutMasterId r:id="rId7"/>
  </p:handoutMasterIdLst>
  <p:sldIdLst>
    <p:sldId id="456" r:id="rId5"/>
  </p:sldIdLst>
  <p:sldSz cx="6858000" cy="9906000" type="A4"/>
  <p:notesSz cx="6808788" cy="99409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Neue LT 45 Light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Neue LT 45 Light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Neue LT 45 Light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Neue LT 45 Light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Neue LT 45 Light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HelveticaNeue LT 45 Light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HelveticaNeue LT 45 Light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HelveticaNeue LT 45 Light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HelveticaNeue LT 45 Light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Cassie Goodison" initials="CG" lastIdx="1" clrIdx="6">
    <p:extLst>
      <p:ext uri="{19B8F6BF-5375-455C-9EA6-DF929625EA0E}">
        <p15:presenceInfo xmlns:p15="http://schemas.microsoft.com/office/powerpoint/2012/main" userId="S::cassie.goodison@sportengland.org::192ba65a-dd88-4917-bf5e-42dcdb61a5f8" providerId="AD"/>
      </p:ext>
    </p:extLst>
  </p:cmAuthor>
  <p:cmAuthor id="1" name="Andrew Spiers" initials="AS" lastIdx="34" clrIdx="0">
    <p:extLst>
      <p:ext uri="{19B8F6BF-5375-455C-9EA6-DF929625EA0E}">
        <p15:presenceInfo xmlns:p15="http://schemas.microsoft.com/office/powerpoint/2012/main" userId="S-1-5-21-2084706415-149846909-977801519-7989" providerId="AD"/>
      </p:ext>
    </p:extLst>
  </p:cmAuthor>
  <p:cmAuthor id="8" name="Cassie Goodison" initials="CG [2]" lastIdx="1" clrIdx="7">
    <p:extLst>
      <p:ext uri="{19B8F6BF-5375-455C-9EA6-DF929625EA0E}">
        <p15:presenceInfo xmlns:p15="http://schemas.microsoft.com/office/powerpoint/2012/main" userId="S-1-5-21-2084706415-149846909-977801519-39525" providerId="AD"/>
      </p:ext>
    </p:extLst>
  </p:cmAuthor>
  <p:cmAuthor id="2" name="Mike Young" initials="MY" lastIdx="5" clrIdx="1">
    <p:extLst>
      <p:ext uri="{19B8F6BF-5375-455C-9EA6-DF929625EA0E}">
        <p15:presenceInfo xmlns:p15="http://schemas.microsoft.com/office/powerpoint/2012/main" userId="S-1-5-21-2084706415-149846909-977801519-42690" providerId="AD"/>
      </p:ext>
    </p:extLst>
  </p:cmAuthor>
  <p:cmAuthor id="3" name="James Goldson" initials="JG" lastIdx="15" clrIdx="2">
    <p:extLst>
      <p:ext uri="{19B8F6BF-5375-455C-9EA6-DF929625EA0E}">
        <p15:presenceInfo xmlns:p15="http://schemas.microsoft.com/office/powerpoint/2012/main" userId="S-1-5-21-2084706415-149846909-977801519-42691" providerId="AD"/>
      </p:ext>
    </p:extLst>
  </p:cmAuthor>
  <p:cmAuthor id="4" name="Helen Price" initials="HP" lastIdx="154" clrIdx="3">
    <p:extLst>
      <p:ext uri="{19B8F6BF-5375-455C-9EA6-DF929625EA0E}">
        <p15:presenceInfo xmlns:p15="http://schemas.microsoft.com/office/powerpoint/2012/main" userId="S-1-5-21-2084706415-149846909-977801519-10964" providerId="AD"/>
      </p:ext>
    </p:extLst>
  </p:cmAuthor>
  <p:cmAuthor id="5" name="Zjan Shirinian" initials="ZS" lastIdx="129" clrIdx="4">
    <p:extLst>
      <p:ext uri="{19B8F6BF-5375-455C-9EA6-DF929625EA0E}">
        <p15:presenceInfo xmlns:p15="http://schemas.microsoft.com/office/powerpoint/2012/main" userId="S-1-5-21-2084706415-149846909-977801519-38486" providerId="AD"/>
      </p:ext>
    </p:extLst>
  </p:cmAuthor>
  <p:cmAuthor id="6" name="Helen Price" initials="HP [2]" lastIdx="96" clrIdx="5">
    <p:extLst>
      <p:ext uri="{19B8F6BF-5375-455C-9EA6-DF929625EA0E}">
        <p15:presenceInfo xmlns:p15="http://schemas.microsoft.com/office/powerpoint/2012/main" userId="S::helen.price@SPORTENGLAND.ORG::ff2b03da-19d8-4c6b-911d-5ce3affe72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5D4086"/>
    <a:srgbClr val="E0A1B6"/>
    <a:srgbClr val="98CDC3"/>
    <a:srgbClr val="9869C3"/>
    <a:srgbClr val="00818F"/>
    <a:srgbClr val="43A8B6"/>
    <a:srgbClr val="C1DC9A"/>
    <a:srgbClr val="6C4091"/>
    <a:srgbClr val="B83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68C79E-0124-4DA1-96A7-69F3DF70EC53}" v="2" dt="2019-09-06T10:38:04.0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 autoAdjust="0"/>
    <p:restoredTop sz="93025" autoAdjust="0"/>
  </p:normalViewPr>
  <p:slideViewPr>
    <p:cSldViewPr snapToGrid="0">
      <p:cViewPr varScale="1">
        <p:scale>
          <a:sx n="70" d="100"/>
          <a:sy n="70" d="100"/>
        </p:scale>
        <p:origin x="3264" y="2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937C1C-84BF-49EA-98A3-E381A2C55A29}" type="doc">
      <dgm:prSet loTypeId="urn:microsoft.com/office/officeart/2005/8/layout/vList3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BD9F8B1C-CF5C-4033-8EC2-800E90E8907D}">
      <dgm:prSet phldrT="[Text]"/>
      <dgm:spPr/>
      <dgm:t>
        <a:bodyPr/>
        <a:lstStyle/>
        <a:p>
          <a:r>
            <a:rPr lang="en-GB" b="1" u="sng" dirty="0">
              <a:solidFill>
                <a:srgbClr val="000000"/>
              </a:solidFill>
              <a:latin typeface="Helvetica 45 Light"/>
            </a:rPr>
            <a:t>Phy</a:t>
          </a:r>
          <a:r>
            <a:rPr lang="en-GB" b="1" u="sng" dirty="0">
              <a:solidFill>
                <a:srgbClr val="000000"/>
              </a:solidFill>
              <a:latin typeface="HelveticaNeue LT 45 Light" panose="020B0404020002020204" pitchFamily="34" charset="0"/>
            </a:rPr>
            <a:t>sical Wellbeing</a:t>
          </a:r>
        </a:p>
        <a:p>
          <a:r>
            <a:rPr lang="en-US" dirty="0">
              <a:solidFill>
                <a:srgbClr val="000000"/>
              </a:solidFill>
              <a:latin typeface="HelveticaNeue LT 45 Light" panose="020B0404020002020204" pitchFamily="34" charset="0"/>
            </a:rPr>
            <a:t>Inactive to regular physical activity</a:t>
          </a:r>
          <a:endParaRPr lang="en-GB" dirty="0">
            <a:solidFill>
              <a:srgbClr val="000000"/>
            </a:solidFill>
            <a:latin typeface="HelveticaNeue LT 45 Light" panose="020B0404020002020204" pitchFamily="34" charset="0"/>
          </a:endParaRPr>
        </a:p>
      </dgm:t>
    </dgm:pt>
    <dgm:pt modelId="{B12EE0E2-1B55-478A-BA43-56D80B0C9F56}" type="parTrans" cxnId="{DCE77B6C-A088-4663-9927-5384CE57E5E6}">
      <dgm:prSet/>
      <dgm:spPr/>
      <dgm:t>
        <a:bodyPr/>
        <a:lstStyle/>
        <a:p>
          <a:endParaRPr lang="en-GB"/>
        </a:p>
      </dgm:t>
    </dgm:pt>
    <dgm:pt modelId="{647078D8-D426-4C4B-B8C2-A3F40CCB12D0}" type="sibTrans" cxnId="{DCE77B6C-A088-4663-9927-5384CE57E5E6}">
      <dgm:prSet/>
      <dgm:spPr/>
      <dgm:t>
        <a:bodyPr/>
        <a:lstStyle/>
        <a:p>
          <a:endParaRPr lang="en-GB"/>
        </a:p>
      </dgm:t>
    </dgm:pt>
    <dgm:pt modelId="{3239EB2B-31A3-4274-9F20-A58B5A04BA04}">
      <dgm:prSet phldrT="[Text]"/>
      <dgm:spPr/>
      <dgm:t>
        <a:bodyPr/>
        <a:lstStyle/>
        <a:p>
          <a:r>
            <a:rPr lang="en-GB" b="1" u="sng" dirty="0">
              <a:solidFill>
                <a:srgbClr val="000000"/>
              </a:solidFill>
              <a:latin typeface="HelveticaNeue LT 45 Light" panose="020B0404020002020204" pitchFamily="34" charset="0"/>
            </a:rPr>
            <a:t>Mental Wellbeing</a:t>
          </a:r>
        </a:p>
        <a:p>
          <a:r>
            <a:rPr lang="en-GB" dirty="0">
              <a:solidFill>
                <a:srgbClr val="000000"/>
              </a:solidFill>
              <a:latin typeface="HelveticaNeue LT 45 Light" panose="020B0404020002020204" pitchFamily="34" charset="0"/>
            </a:rPr>
            <a:t>Reduced stress</a:t>
          </a:r>
        </a:p>
      </dgm:t>
    </dgm:pt>
    <dgm:pt modelId="{F691CBA0-E363-4810-935C-64F9F2A5B774}" type="parTrans" cxnId="{A59FF329-7375-4D14-834D-BD1A6E1E854F}">
      <dgm:prSet/>
      <dgm:spPr/>
      <dgm:t>
        <a:bodyPr/>
        <a:lstStyle/>
        <a:p>
          <a:endParaRPr lang="en-GB"/>
        </a:p>
      </dgm:t>
    </dgm:pt>
    <dgm:pt modelId="{95D4483C-857C-446B-B020-5B6658FE203C}" type="sibTrans" cxnId="{A59FF329-7375-4D14-834D-BD1A6E1E854F}">
      <dgm:prSet/>
      <dgm:spPr/>
      <dgm:t>
        <a:bodyPr/>
        <a:lstStyle/>
        <a:p>
          <a:endParaRPr lang="en-GB"/>
        </a:p>
      </dgm:t>
    </dgm:pt>
    <dgm:pt modelId="{888867E4-61F0-4284-A69D-3A76B7CAF651}">
      <dgm:prSet phldrT="[Text]"/>
      <dgm:spPr/>
      <dgm:t>
        <a:bodyPr/>
        <a:lstStyle/>
        <a:p>
          <a:r>
            <a:rPr lang="en-GB" b="1" i="0" u="sng" dirty="0">
              <a:solidFill>
                <a:srgbClr val="000000"/>
              </a:solidFill>
              <a:latin typeface="HelveticaNeue LT 45 Light" panose="020B0404020002020204" pitchFamily="34" charset="0"/>
            </a:rPr>
            <a:t>Individual Development</a:t>
          </a:r>
        </a:p>
        <a:p>
          <a:r>
            <a:rPr lang="en-GB" dirty="0">
              <a:solidFill>
                <a:srgbClr val="000000"/>
              </a:solidFill>
              <a:latin typeface="HelveticaNeue LT 45 Light" panose="020B0404020002020204" pitchFamily="34" charset="0"/>
            </a:rPr>
            <a:t>Increased confidence</a:t>
          </a:r>
        </a:p>
      </dgm:t>
    </dgm:pt>
    <dgm:pt modelId="{ECE311D6-4AB8-4C7D-A06F-C9B5ACEC5F79}" type="parTrans" cxnId="{B172C8CB-CF53-4BC6-83ED-4B488487A8EE}">
      <dgm:prSet/>
      <dgm:spPr/>
      <dgm:t>
        <a:bodyPr/>
        <a:lstStyle/>
        <a:p>
          <a:endParaRPr lang="en-GB"/>
        </a:p>
      </dgm:t>
    </dgm:pt>
    <dgm:pt modelId="{663FF9E7-D09A-4E94-9B02-83A2A0134BC6}" type="sibTrans" cxnId="{B172C8CB-CF53-4BC6-83ED-4B488487A8EE}">
      <dgm:prSet/>
      <dgm:spPr/>
      <dgm:t>
        <a:bodyPr/>
        <a:lstStyle/>
        <a:p>
          <a:endParaRPr lang="en-GB"/>
        </a:p>
      </dgm:t>
    </dgm:pt>
    <dgm:pt modelId="{4F656400-F5A4-40B2-AAFB-B083B419C746}" type="pres">
      <dgm:prSet presAssocID="{A7937C1C-84BF-49EA-98A3-E381A2C55A29}" presName="linearFlow" presStyleCnt="0">
        <dgm:presLayoutVars>
          <dgm:dir/>
          <dgm:resizeHandles val="exact"/>
        </dgm:presLayoutVars>
      </dgm:prSet>
      <dgm:spPr/>
    </dgm:pt>
    <dgm:pt modelId="{351F6ED4-CB3E-4A93-9EC0-AA03A18E9B80}" type="pres">
      <dgm:prSet presAssocID="{BD9F8B1C-CF5C-4033-8EC2-800E90E8907D}" presName="composite" presStyleCnt="0"/>
      <dgm:spPr/>
    </dgm:pt>
    <dgm:pt modelId="{0B518890-E582-4F0A-9A25-4E551B6D9493}" type="pres">
      <dgm:prSet presAssocID="{BD9F8B1C-CF5C-4033-8EC2-800E90E8907D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rt with pulse"/>
        </a:ext>
      </dgm:extLst>
    </dgm:pt>
    <dgm:pt modelId="{5F046492-8BF3-448C-8323-A978BBD9E4C7}" type="pres">
      <dgm:prSet presAssocID="{BD9F8B1C-CF5C-4033-8EC2-800E90E8907D}" presName="txShp" presStyleLbl="node1" presStyleIdx="0" presStyleCnt="3">
        <dgm:presLayoutVars>
          <dgm:bulletEnabled val="1"/>
        </dgm:presLayoutVars>
      </dgm:prSet>
      <dgm:spPr/>
    </dgm:pt>
    <dgm:pt modelId="{929CD452-ED10-48F5-88EC-676B2E02ED45}" type="pres">
      <dgm:prSet presAssocID="{647078D8-D426-4C4B-B8C2-A3F40CCB12D0}" presName="spacing" presStyleCnt="0"/>
      <dgm:spPr/>
    </dgm:pt>
    <dgm:pt modelId="{19F3299B-4652-4159-A9EB-ECE1F681A713}" type="pres">
      <dgm:prSet presAssocID="{3239EB2B-31A3-4274-9F20-A58B5A04BA04}" presName="composite" presStyleCnt="0"/>
      <dgm:spPr/>
    </dgm:pt>
    <dgm:pt modelId="{9AAAD717-A2E5-4701-B83B-3A06B1BCA956}" type="pres">
      <dgm:prSet presAssocID="{3239EB2B-31A3-4274-9F20-A58B5A04BA04}" presName="imgShp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7AB0568-626E-4549-A286-8A37F0671863}" type="pres">
      <dgm:prSet presAssocID="{3239EB2B-31A3-4274-9F20-A58B5A04BA04}" presName="txShp" presStyleLbl="node1" presStyleIdx="1" presStyleCnt="3" custLinFactNeighborX="89" custLinFactNeighborY="-12216">
        <dgm:presLayoutVars>
          <dgm:bulletEnabled val="1"/>
        </dgm:presLayoutVars>
      </dgm:prSet>
      <dgm:spPr/>
    </dgm:pt>
    <dgm:pt modelId="{674ABD24-3043-4CF7-AD1F-FE2A37B3BA8E}" type="pres">
      <dgm:prSet presAssocID="{95D4483C-857C-446B-B020-5B6658FE203C}" presName="spacing" presStyleCnt="0"/>
      <dgm:spPr/>
    </dgm:pt>
    <dgm:pt modelId="{CB4DD6E8-C9E8-41BB-BEB8-1AF9D463FA28}" type="pres">
      <dgm:prSet presAssocID="{888867E4-61F0-4284-A69D-3A76B7CAF651}" presName="composite" presStyleCnt="0"/>
      <dgm:spPr/>
    </dgm:pt>
    <dgm:pt modelId="{50D7360C-59D2-49B5-B1D8-7C8DFCAF9C33}" type="pres">
      <dgm:prSet presAssocID="{888867E4-61F0-4284-A69D-3A76B7CAF651}" presName="imgShp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FA9D9409-1CC7-4EB0-A7CD-1F75374CD3D4}" type="pres">
      <dgm:prSet presAssocID="{888867E4-61F0-4284-A69D-3A76B7CAF651}" presName="txShp" presStyleLbl="node1" presStyleIdx="2" presStyleCnt="3">
        <dgm:presLayoutVars>
          <dgm:bulletEnabled val="1"/>
        </dgm:presLayoutVars>
      </dgm:prSet>
      <dgm:spPr/>
    </dgm:pt>
  </dgm:ptLst>
  <dgm:cxnLst>
    <dgm:cxn modelId="{A59FF329-7375-4D14-834D-BD1A6E1E854F}" srcId="{A7937C1C-84BF-49EA-98A3-E381A2C55A29}" destId="{3239EB2B-31A3-4274-9F20-A58B5A04BA04}" srcOrd="1" destOrd="0" parTransId="{F691CBA0-E363-4810-935C-64F9F2A5B774}" sibTransId="{95D4483C-857C-446B-B020-5B6658FE203C}"/>
    <dgm:cxn modelId="{40B0233A-9D62-4226-A2D6-5B825EF2DC0C}" type="presOf" srcId="{888867E4-61F0-4284-A69D-3A76B7CAF651}" destId="{FA9D9409-1CC7-4EB0-A7CD-1F75374CD3D4}" srcOrd="0" destOrd="0" presId="urn:microsoft.com/office/officeart/2005/8/layout/vList3"/>
    <dgm:cxn modelId="{11D98C5A-E60A-4747-AFB4-8FED45A138AF}" type="presOf" srcId="{A7937C1C-84BF-49EA-98A3-E381A2C55A29}" destId="{4F656400-F5A4-40B2-AAFB-B083B419C746}" srcOrd="0" destOrd="0" presId="urn:microsoft.com/office/officeart/2005/8/layout/vList3"/>
    <dgm:cxn modelId="{A7FDBC5F-6A98-4E90-839B-F265EC7FB74B}" type="presOf" srcId="{3239EB2B-31A3-4274-9F20-A58B5A04BA04}" destId="{A7AB0568-626E-4549-A286-8A37F0671863}" srcOrd="0" destOrd="0" presId="urn:microsoft.com/office/officeart/2005/8/layout/vList3"/>
    <dgm:cxn modelId="{DCE77B6C-A088-4663-9927-5384CE57E5E6}" srcId="{A7937C1C-84BF-49EA-98A3-E381A2C55A29}" destId="{BD9F8B1C-CF5C-4033-8EC2-800E90E8907D}" srcOrd="0" destOrd="0" parTransId="{B12EE0E2-1B55-478A-BA43-56D80B0C9F56}" sibTransId="{647078D8-D426-4C4B-B8C2-A3F40CCB12D0}"/>
    <dgm:cxn modelId="{7BBB167C-C04B-4973-B98C-C152CC4DB407}" type="presOf" srcId="{BD9F8B1C-CF5C-4033-8EC2-800E90E8907D}" destId="{5F046492-8BF3-448C-8323-A978BBD9E4C7}" srcOrd="0" destOrd="0" presId="urn:microsoft.com/office/officeart/2005/8/layout/vList3"/>
    <dgm:cxn modelId="{B172C8CB-CF53-4BC6-83ED-4B488487A8EE}" srcId="{A7937C1C-84BF-49EA-98A3-E381A2C55A29}" destId="{888867E4-61F0-4284-A69D-3A76B7CAF651}" srcOrd="2" destOrd="0" parTransId="{ECE311D6-4AB8-4C7D-A06F-C9B5ACEC5F79}" sibTransId="{663FF9E7-D09A-4E94-9B02-83A2A0134BC6}"/>
    <dgm:cxn modelId="{CC304571-7B23-4725-92DD-56C8E23E2648}" type="presParOf" srcId="{4F656400-F5A4-40B2-AAFB-B083B419C746}" destId="{351F6ED4-CB3E-4A93-9EC0-AA03A18E9B80}" srcOrd="0" destOrd="0" presId="urn:microsoft.com/office/officeart/2005/8/layout/vList3"/>
    <dgm:cxn modelId="{ECA401BA-76A1-4F2F-AD38-2860171D5D3C}" type="presParOf" srcId="{351F6ED4-CB3E-4A93-9EC0-AA03A18E9B80}" destId="{0B518890-E582-4F0A-9A25-4E551B6D9493}" srcOrd="0" destOrd="0" presId="urn:microsoft.com/office/officeart/2005/8/layout/vList3"/>
    <dgm:cxn modelId="{7BB9819D-61F4-4E24-A319-768645CD43F0}" type="presParOf" srcId="{351F6ED4-CB3E-4A93-9EC0-AA03A18E9B80}" destId="{5F046492-8BF3-448C-8323-A978BBD9E4C7}" srcOrd="1" destOrd="0" presId="urn:microsoft.com/office/officeart/2005/8/layout/vList3"/>
    <dgm:cxn modelId="{DDC8F2D3-D1B8-4CE5-9CE4-73C6480AD1D9}" type="presParOf" srcId="{4F656400-F5A4-40B2-AAFB-B083B419C746}" destId="{929CD452-ED10-48F5-88EC-676B2E02ED45}" srcOrd="1" destOrd="0" presId="urn:microsoft.com/office/officeart/2005/8/layout/vList3"/>
    <dgm:cxn modelId="{2B10DDB5-CAA1-4714-B5B5-8DE1F12CFA06}" type="presParOf" srcId="{4F656400-F5A4-40B2-AAFB-B083B419C746}" destId="{19F3299B-4652-4159-A9EB-ECE1F681A713}" srcOrd="2" destOrd="0" presId="urn:microsoft.com/office/officeart/2005/8/layout/vList3"/>
    <dgm:cxn modelId="{79FC6D03-5ABD-4E8D-8C03-FD4475D159B7}" type="presParOf" srcId="{19F3299B-4652-4159-A9EB-ECE1F681A713}" destId="{9AAAD717-A2E5-4701-B83B-3A06B1BCA956}" srcOrd="0" destOrd="0" presId="urn:microsoft.com/office/officeart/2005/8/layout/vList3"/>
    <dgm:cxn modelId="{DEE583A9-99D9-4ACF-B706-AE85754544C4}" type="presParOf" srcId="{19F3299B-4652-4159-A9EB-ECE1F681A713}" destId="{A7AB0568-626E-4549-A286-8A37F0671863}" srcOrd="1" destOrd="0" presId="urn:microsoft.com/office/officeart/2005/8/layout/vList3"/>
    <dgm:cxn modelId="{B5F8FA3F-BA71-464A-A744-09B2FF276383}" type="presParOf" srcId="{4F656400-F5A4-40B2-AAFB-B083B419C746}" destId="{674ABD24-3043-4CF7-AD1F-FE2A37B3BA8E}" srcOrd="3" destOrd="0" presId="urn:microsoft.com/office/officeart/2005/8/layout/vList3"/>
    <dgm:cxn modelId="{22DB0C1C-BFFC-4F9C-92FB-5A28BFFD1F2D}" type="presParOf" srcId="{4F656400-F5A4-40B2-AAFB-B083B419C746}" destId="{CB4DD6E8-C9E8-41BB-BEB8-1AF9D463FA28}" srcOrd="4" destOrd="0" presId="urn:microsoft.com/office/officeart/2005/8/layout/vList3"/>
    <dgm:cxn modelId="{39C6947E-E378-4CAF-8DCE-4AC1970CCA5B}" type="presParOf" srcId="{CB4DD6E8-C9E8-41BB-BEB8-1AF9D463FA28}" destId="{50D7360C-59D2-49B5-B1D8-7C8DFCAF9C33}" srcOrd="0" destOrd="0" presId="urn:microsoft.com/office/officeart/2005/8/layout/vList3"/>
    <dgm:cxn modelId="{75644C1E-F03B-4D9A-949D-B9F76D1EE1FE}" type="presParOf" srcId="{CB4DD6E8-C9E8-41BB-BEB8-1AF9D463FA28}" destId="{FA9D9409-1CC7-4EB0-A7CD-1F75374CD3D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46492-8BF3-448C-8323-A978BBD9E4C7}">
      <dsp:nvSpPr>
        <dsp:cNvPr id="0" name=""/>
        <dsp:cNvSpPr/>
      </dsp:nvSpPr>
      <dsp:spPr>
        <a:xfrm rot="10800000">
          <a:off x="786821" y="1679"/>
          <a:ext cx="2267023" cy="863217"/>
        </a:xfrm>
        <a:prstGeom prst="homePlat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0655" tIns="49530" rIns="92456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u="sng" kern="1200" dirty="0">
              <a:solidFill>
                <a:srgbClr val="000000"/>
              </a:solidFill>
              <a:latin typeface="Helvetica 45 Light"/>
            </a:rPr>
            <a:t>Phy</a:t>
          </a:r>
          <a:r>
            <a:rPr lang="en-GB" sz="1300" b="1" u="sng" kern="1200" dirty="0">
              <a:solidFill>
                <a:srgbClr val="000000"/>
              </a:solidFill>
              <a:latin typeface="HelveticaNeue LT 45 Light" panose="020B0404020002020204" pitchFamily="34" charset="0"/>
            </a:rPr>
            <a:t>sical Wellbeing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rgbClr val="000000"/>
              </a:solidFill>
              <a:latin typeface="HelveticaNeue LT 45 Light" panose="020B0404020002020204" pitchFamily="34" charset="0"/>
            </a:rPr>
            <a:t>Inactive to regular physical activity</a:t>
          </a:r>
          <a:endParaRPr lang="en-GB" sz="1300" kern="1200" dirty="0">
            <a:solidFill>
              <a:srgbClr val="000000"/>
            </a:solidFill>
            <a:latin typeface="HelveticaNeue LT 45 Light" panose="020B0404020002020204" pitchFamily="34" charset="0"/>
          </a:endParaRPr>
        </a:p>
      </dsp:txBody>
      <dsp:txXfrm rot="10800000">
        <a:off x="1002625" y="1679"/>
        <a:ext cx="2051219" cy="863217"/>
      </dsp:txXfrm>
    </dsp:sp>
    <dsp:sp modelId="{0B518890-E582-4F0A-9A25-4E551B6D9493}">
      <dsp:nvSpPr>
        <dsp:cNvPr id="0" name=""/>
        <dsp:cNvSpPr/>
      </dsp:nvSpPr>
      <dsp:spPr>
        <a:xfrm>
          <a:off x="355212" y="1679"/>
          <a:ext cx="863217" cy="86321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AB0568-626E-4549-A286-8A37F0671863}">
      <dsp:nvSpPr>
        <dsp:cNvPr id="0" name=""/>
        <dsp:cNvSpPr/>
      </dsp:nvSpPr>
      <dsp:spPr>
        <a:xfrm rot="10800000">
          <a:off x="788839" y="1017122"/>
          <a:ext cx="2267023" cy="863217"/>
        </a:xfrm>
        <a:prstGeom prst="homePlate">
          <a:avLst/>
        </a:prstGeom>
        <a:solidFill>
          <a:schemeClr val="accent1">
            <a:shade val="50000"/>
            <a:hueOff val="220663"/>
            <a:satOff val="13384"/>
            <a:lumOff val="262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0655" tIns="49530" rIns="92456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u="sng" kern="1200" dirty="0">
              <a:solidFill>
                <a:srgbClr val="000000"/>
              </a:solidFill>
              <a:latin typeface="HelveticaNeue LT 45 Light" panose="020B0404020002020204" pitchFamily="34" charset="0"/>
            </a:rPr>
            <a:t>Mental Wellbeing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rgbClr val="000000"/>
              </a:solidFill>
              <a:latin typeface="HelveticaNeue LT 45 Light" panose="020B0404020002020204" pitchFamily="34" charset="0"/>
            </a:rPr>
            <a:t>Reduced stress</a:t>
          </a:r>
        </a:p>
      </dsp:txBody>
      <dsp:txXfrm rot="10800000">
        <a:off x="1004643" y="1017122"/>
        <a:ext cx="2051219" cy="863217"/>
      </dsp:txXfrm>
    </dsp:sp>
    <dsp:sp modelId="{9AAAD717-A2E5-4701-B83B-3A06B1BCA956}">
      <dsp:nvSpPr>
        <dsp:cNvPr id="0" name=""/>
        <dsp:cNvSpPr/>
      </dsp:nvSpPr>
      <dsp:spPr>
        <a:xfrm>
          <a:off x="355212" y="1122573"/>
          <a:ext cx="863217" cy="86321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9D9409-1CC7-4EB0-A7CD-1F75374CD3D4}">
      <dsp:nvSpPr>
        <dsp:cNvPr id="0" name=""/>
        <dsp:cNvSpPr/>
      </dsp:nvSpPr>
      <dsp:spPr>
        <a:xfrm rot="10800000">
          <a:off x="786821" y="2243467"/>
          <a:ext cx="2267023" cy="863217"/>
        </a:xfrm>
        <a:prstGeom prst="homePlate">
          <a:avLst/>
        </a:prstGeom>
        <a:solidFill>
          <a:schemeClr val="accent1">
            <a:shade val="50000"/>
            <a:hueOff val="220663"/>
            <a:satOff val="13384"/>
            <a:lumOff val="262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0655" tIns="49530" rIns="92456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0" u="sng" kern="1200" dirty="0">
              <a:solidFill>
                <a:srgbClr val="000000"/>
              </a:solidFill>
              <a:latin typeface="HelveticaNeue LT 45 Light" panose="020B0404020002020204" pitchFamily="34" charset="0"/>
            </a:rPr>
            <a:t>Individual Development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rgbClr val="000000"/>
              </a:solidFill>
              <a:latin typeface="HelveticaNeue LT 45 Light" panose="020B0404020002020204" pitchFamily="34" charset="0"/>
            </a:rPr>
            <a:t>Increased confidence</a:t>
          </a:r>
        </a:p>
      </dsp:txBody>
      <dsp:txXfrm rot="10800000">
        <a:off x="1002625" y="2243467"/>
        <a:ext cx="2051219" cy="863217"/>
      </dsp:txXfrm>
    </dsp:sp>
    <dsp:sp modelId="{50D7360C-59D2-49B5-B1D8-7C8DFCAF9C33}">
      <dsp:nvSpPr>
        <dsp:cNvPr id="0" name=""/>
        <dsp:cNvSpPr/>
      </dsp:nvSpPr>
      <dsp:spPr>
        <a:xfrm>
          <a:off x="355212" y="2243467"/>
          <a:ext cx="863217" cy="863217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1217" cy="49760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59" tIns="45930" rIns="91859" bIns="4593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Neue LT 45 Ligh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981" y="1"/>
            <a:ext cx="2951217" cy="49760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59" tIns="45930" rIns="91859" bIns="4593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9C043E-C013-2F43-A410-DBD7D66E46EA}" type="datetime3">
              <a:rPr lang="en-GB"/>
              <a:pPr/>
              <a:t>24 September, 2019</a:t>
            </a:fld>
            <a:endParaRPr lang="en-GB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981" y="9441735"/>
            <a:ext cx="2951217" cy="49760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59" tIns="45930" rIns="91859" bIns="459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E4C802-84A2-8D40-BB64-F1BA2CDD836E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5792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1217" cy="49760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59" tIns="45930" rIns="91859" bIns="4593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Neue LT 45 Ligh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81" y="1"/>
            <a:ext cx="2951217" cy="49760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59" tIns="45930" rIns="91859" bIns="4593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4DCA50-25D8-7245-BBB9-2CA9FFE1F102}" type="datetime3">
              <a:rPr lang="en-GB"/>
              <a:pPr/>
              <a:t>24 September, 2019</a:t>
            </a:fld>
            <a:endParaRPr lang="en-GB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4550" y="744538"/>
            <a:ext cx="2579688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3" y="4721663"/>
            <a:ext cx="5447666" cy="44736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59" tIns="45930" rIns="91859" bIns="459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81" y="9441735"/>
            <a:ext cx="2951217" cy="49760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59" tIns="45930" rIns="91859" bIns="459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AAC0B4-3DDF-BA43-B248-90F5C6CAD1F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65145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Neue LT 45 Light" pitchFamily="34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Neue LT 45 Light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Neue LT 45 Light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Neue LT 45 Light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Neue LT 45 Light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14550" y="744538"/>
            <a:ext cx="2579688" cy="3729037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HelveticaNeue LT 45 Light" charset="0"/>
              <a:ea typeface="MS PGothic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1pPr>
            <a:lvl2pPr marL="746350" indent="-287058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2pPr>
            <a:lvl3pPr marL="1148231" indent="-229646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3pPr>
            <a:lvl4pPr marL="1607524" indent="-229646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4pPr>
            <a:lvl5pPr marL="2066817" indent="-229646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5pPr>
            <a:lvl6pPr marL="2526109" indent="-22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6pPr>
            <a:lvl7pPr marL="2985401" indent="-22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7pPr>
            <a:lvl8pPr marL="3444693" indent="-22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8pPr>
            <a:lvl9pPr marL="3903987" indent="-22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BA8CDB1-6741-964A-AADA-593A89648745}" type="slidenum">
              <a:rPr lang="en-GB"/>
              <a:pPr eaLnBrk="1" hangingPunct="1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868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88640" y="3077286"/>
            <a:ext cx="3090804" cy="2123369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8789" y="5161669"/>
            <a:ext cx="3140656" cy="25315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42900" y="7865180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22">
                <a:solidFill>
                  <a:srgbClr val="7ABB40"/>
                </a:solidFill>
                <a:latin typeface="HelveticaNeue LT 45 Ligh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78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100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/>
          <a:lstStyle>
            <a:lvl1pPr algn="l">
              <a:defRPr sz="2889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94410"/>
            <a:ext cx="3833812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7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77" indent="0">
              <a:buNone/>
              <a:defRPr sz="1733"/>
            </a:lvl2pPr>
            <a:lvl3pPr marL="1320752" indent="0">
              <a:buNone/>
              <a:defRPr sz="1444"/>
            </a:lvl3pPr>
            <a:lvl4pPr marL="1981127" indent="0">
              <a:buNone/>
              <a:defRPr sz="1300"/>
            </a:lvl4pPr>
            <a:lvl5pPr marL="2641503" indent="0">
              <a:buNone/>
              <a:defRPr sz="1300"/>
            </a:lvl5pPr>
            <a:lvl6pPr marL="3301880" indent="0">
              <a:buNone/>
              <a:defRPr sz="1300"/>
            </a:lvl6pPr>
            <a:lvl7pPr marL="3962256" indent="0">
              <a:buNone/>
              <a:defRPr sz="1300"/>
            </a:lvl7pPr>
            <a:lvl8pPr marL="4622630" indent="0">
              <a:buNone/>
              <a:defRPr sz="1300"/>
            </a:lvl8pPr>
            <a:lvl9pPr marL="5283007" indent="0">
              <a:buNone/>
              <a:defRPr sz="13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735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/>
          <a:lstStyle>
            <a:lvl1pPr algn="l">
              <a:defRPr sz="2889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77" indent="0">
              <a:buNone/>
              <a:defRPr sz="4044"/>
            </a:lvl2pPr>
            <a:lvl3pPr marL="1320752" indent="0">
              <a:buNone/>
              <a:defRPr sz="3467"/>
            </a:lvl3pPr>
            <a:lvl4pPr marL="1981127" indent="0">
              <a:buNone/>
              <a:defRPr sz="2889"/>
            </a:lvl4pPr>
            <a:lvl5pPr marL="2641503" indent="0">
              <a:buNone/>
              <a:defRPr sz="2889"/>
            </a:lvl5pPr>
            <a:lvl6pPr marL="3301880" indent="0">
              <a:buNone/>
              <a:defRPr sz="2889"/>
            </a:lvl6pPr>
            <a:lvl7pPr marL="3962256" indent="0">
              <a:buNone/>
              <a:defRPr sz="2889"/>
            </a:lvl7pPr>
            <a:lvl8pPr marL="4622630" indent="0">
              <a:buNone/>
              <a:defRPr sz="2889"/>
            </a:lvl8pPr>
            <a:lvl9pPr marL="5283007" indent="0">
              <a:buNone/>
              <a:defRPr sz="2889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77" indent="0">
              <a:buNone/>
              <a:defRPr sz="1733"/>
            </a:lvl2pPr>
            <a:lvl3pPr marL="1320752" indent="0">
              <a:buNone/>
              <a:defRPr sz="1444"/>
            </a:lvl3pPr>
            <a:lvl4pPr marL="1981127" indent="0">
              <a:buNone/>
              <a:defRPr sz="1300"/>
            </a:lvl4pPr>
            <a:lvl5pPr marL="2641503" indent="0">
              <a:buNone/>
              <a:defRPr sz="1300"/>
            </a:lvl5pPr>
            <a:lvl6pPr marL="3301880" indent="0">
              <a:buNone/>
              <a:defRPr sz="1300"/>
            </a:lvl6pPr>
            <a:lvl7pPr marL="3962256" indent="0">
              <a:buNone/>
              <a:defRPr sz="1300"/>
            </a:lvl7pPr>
            <a:lvl8pPr marL="4622630" indent="0">
              <a:buNone/>
              <a:defRPr sz="1300"/>
            </a:lvl8pPr>
            <a:lvl9pPr marL="5283007" indent="0">
              <a:buNone/>
              <a:defRPr sz="13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3127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1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08961" y="376061"/>
            <a:ext cx="1606152" cy="8321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119" y="376061"/>
            <a:ext cx="4706541" cy="83214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79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rgbClr val="6C40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/>
          </p:cNvSpPr>
          <p:nvPr userDrawn="1"/>
        </p:nvSpPr>
        <p:spPr bwMode="auto">
          <a:xfrm>
            <a:off x="2120046" y="0"/>
            <a:ext cx="4748945" cy="9906000"/>
          </a:xfrm>
          <a:custGeom>
            <a:avLst/>
            <a:gdLst>
              <a:gd name="T0" fmla="*/ 0 w 6859919"/>
              <a:gd name="T1" fmla="*/ 0 h 6858000"/>
              <a:gd name="T2" fmla="*/ 6859587 w 6859919"/>
              <a:gd name="T3" fmla="*/ 0 h 6858000"/>
              <a:gd name="T4" fmla="*/ 6859587 w 6859919"/>
              <a:gd name="T5" fmla="*/ 6858000 h 6858000"/>
              <a:gd name="T6" fmla="*/ 595194 w 6859919"/>
              <a:gd name="T7" fmla="*/ 6858000 h 6858000"/>
              <a:gd name="T8" fmla="*/ 0 w 6859919"/>
              <a:gd name="T9" fmla="*/ 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859919" h="6858000">
                <a:moveTo>
                  <a:pt x="0" y="0"/>
                </a:moveTo>
                <a:lnTo>
                  <a:pt x="6859919" y="0"/>
                </a:lnTo>
                <a:lnTo>
                  <a:pt x="6859919" y="6858000"/>
                </a:lnTo>
                <a:lnTo>
                  <a:pt x="595223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GB" dirty="0">
              <a:ea typeface="MS PGothic" pitchFamily="34" charset="-128"/>
              <a:cs typeface="+mn-cs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790475"/>
            <a:ext cx="2033153" cy="2123369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50274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auto">
          <a:xfrm>
            <a:off x="0" y="-27517"/>
            <a:ext cx="1883598" cy="9933517"/>
          </a:xfrm>
          <a:custGeom>
            <a:avLst/>
            <a:gdLst>
              <a:gd name="connsiteX0" fmla="*/ 0 w 3638550"/>
              <a:gd name="connsiteY0" fmla="*/ 0 h 6858000"/>
              <a:gd name="connsiteX1" fmla="*/ 3032113 w 3638550"/>
              <a:gd name="connsiteY1" fmla="*/ 0 h 6858000"/>
              <a:gd name="connsiteX2" fmla="*/ 3638550 w 3638550"/>
              <a:gd name="connsiteY2" fmla="*/ 606437 h 6858000"/>
              <a:gd name="connsiteX3" fmla="*/ 3638550 w 3638550"/>
              <a:gd name="connsiteY3" fmla="*/ 6858000 h 6858000"/>
              <a:gd name="connsiteX4" fmla="*/ 0 w 3638550"/>
              <a:gd name="connsiteY4" fmla="*/ 6858000 h 6858000"/>
              <a:gd name="connsiteX5" fmla="*/ 0 w 3638550"/>
              <a:gd name="connsiteY5" fmla="*/ 0 h 6858000"/>
              <a:gd name="connsiteX0" fmla="*/ 0 w 3638550"/>
              <a:gd name="connsiteY0" fmla="*/ 0 h 6858000"/>
              <a:gd name="connsiteX1" fmla="*/ 3032113 w 3638550"/>
              <a:gd name="connsiteY1" fmla="*/ 0 h 6858000"/>
              <a:gd name="connsiteX2" fmla="*/ 3638550 w 3638550"/>
              <a:gd name="connsiteY2" fmla="*/ 6858000 h 6858000"/>
              <a:gd name="connsiteX3" fmla="*/ 0 w 3638550"/>
              <a:gd name="connsiteY3" fmla="*/ 6858000 h 6858000"/>
              <a:gd name="connsiteX4" fmla="*/ 0 w 3638550"/>
              <a:gd name="connsiteY4" fmla="*/ 0 h 6858000"/>
              <a:gd name="connsiteX0" fmla="*/ 0 w 3638550"/>
              <a:gd name="connsiteY0" fmla="*/ 19050 h 6877050"/>
              <a:gd name="connsiteX1" fmla="*/ 2726398 w 3638550"/>
              <a:gd name="connsiteY1" fmla="*/ 0 h 6877050"/>
              <a:gd name="connsiteX2" fmla="*/ 3638550 w 3638550"/>
              <a:gd name="connsiteY2" fmla="*/ 6877050 h 6877050"/>
              <a:gd name="connsiteX3" fmla="*/ 0 w 3638550"/>
              <a:gd name="connsiteY3" fmla="*/ 6877050 h 6877050"/>
              <a:gd name="connsiteX4" fmla="*/ 0 w 3638550"/>
              <a:gd name="connsiteY4" fmla="*/ 19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8550" h="6877050">
                <a:moveTo>
                  <a:pt x="0" y="19050"/>
                </a:moveTo>
                <a:lnTo>
                  <a:pt x="2726398" y="0"/>
                </a:lnTo>
                <a:lnTo>
                  <a:pt x="3638550" y="6877050"/>
                </a:lnTo>
                <a:lnTo>
                  <a:pt x="0" y="6877050"/>
                </a:lnTo>
                <a:lnTo>
                  <a:pt x="0" y="1905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buNone/>
              <a:defRPr sz="2311"/>
            </a:lvl1pPr>
          </a:lstStyle>
          <a:p>
            <a:pPr lvl="0"/>
            <a:endParaRPr lang="en-GB" noProof="0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84191" y="2"/>
            <a:ext cx="3838580" cy="1208583"/>
          </a:xfrm>
        </p:spPr>
        <p:txBody>
          <a:bodyPr/>
          <a:lstStyle>
            <a:lvl1pPr algn="l">
              <a:defRPr sz="4622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2649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rgbClr val="003F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38492" y="3600851"/>
            <a:ext cx="3290212" cy="2123369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1928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 userDrawn="1"/>
        </p:nvSpPr>
        <p:spPr bwMode="auto">
          <a:xfrm>
            <a:off x="2658575" y="9165344"/>
            <a:ext cx="2268415" cy="687917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HelveticaNeue LT 45 Ligh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Neue LT 45 Ligh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Neue LT 45 Ligh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Neue LT 45 Ligh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Neue LT 45 Ligh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Neue LT 45 Ligh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Neue LT 45 Ligh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Neue LT 45 Ligh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Neue LT 45 Light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1444" dirty="0"/>
              <a:t>Creating a lifelong sporting habit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93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7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/>
            </a:lvl1pPr>
            <a:lvl2pPr marL="660377" indent="0">
              <a:buNone/>
              <a:defRPr sz="2600"/>
            </a:lvl2pPr>
            <a:lvl3pPr marL="1320752" indent="0">
              <a:buNone/>
              <a:defRPr sz="2311"/>
            </a:lvl3pPr>
            <a:lvl4pPr marL="1981127" indent="0">
              <a:buNone/>
              <a:defRPr sz="2022"/>
            </a:lvl4pPr>
            <a:lvl5pPr marL="2641503" indent="0">
              <a:buNone/>
              <a:defRPr sz="2022"/>
            </a:lvl5pPr>
            <a:lvl6pPr marL="3301880" indent="0">
              <a:buNone/>
              <a:defRPr sz="2022"/>
            </a:lvl6pPr>
            <a:lvl7pPr marL="3962256" indent="0">
              <a:buNone/>
              <a:defRPr sz="2022"/>
            </a:lvl7pPr>
            <a:lvl8pPr marL="4622630" indent="0">
              <a:buNone/>
              <a:defRPr sz="2022"/>
            </a:lvl8pPr>
            <a:lvl9pPr marL="5283007" indent="0">
              <a:buNone/>
              <a:defRPr sz="2022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70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120" y="1625777"/>
            <a:ext cx="3156347" cy="7071783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58766" y="1625777"/>
            <a:ext cx="3156346" cy="7071783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67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>
                <a:solidFill>
                  <a:srgbClr val="7ABB40"/>
                </a:solidFill>
              </a:defRPr>
            </a:lvl1pPr>
            <a:lvl2pPr marL="660377" indent="0">
              <a:buNone/>
              <a:defRPr sz="2889" b="1"/>
            </a:lvl2pPr>
            <a:lvl3pPr marL="1320752" indent="0">
              <a:buNone/>
              <a:defRPr sz="2600" b="1"/>
            </a:lvl3pPr>
            <a:lvl4pPr marL="1981127" indent="0">
              <a:buNone/>
              <a:defRPr sz="2311" b="1"/>
            </a:lvl4pPr>
            <a:lvl5pPr marL="2641503" indent="0">
              <a:buNone/>
              <a:defRPr sz="2311" b="1"/>
            </a:lvl5pPr>
            <a:lvl6pPr marL="3301880" indent="0">
              <a:buNone/>
              <a:defRPr sz="2311" b="1"/>
            </a:lvl6pPr>
            <a:lvl7pPr marL="3962256" indent="0">
              <a:buNone/>
              <a:defRPr sz="2311" b="1"/>
            </a:lvl7pPr>
            <a:lvl8pPr marL="4622630" indent="0">
              <a:buNone/>
              <a:defRPr sz="2311" b="1"/>
            </a:lvl8pPr>
            <a:lvl9pPr marL="5283007" indent="0">
              <a:buNone/>
              <a:defRPr sz="23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lang="en-US" sz="3467" b="1" baseline="0" dirty="0" smtClean="0">
                <a:solidFill>
                  <a:srgbClr val="7ABB40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60377" indent="0">
              <a:buNone/>
              <a:defRPr sz="2889" b="1"/>
            </a:lvl2pPr>
            <a:lvl3pPr marL="1320752" indent="0">
              <a:buNone/>
              <a:defRPr sz="2600" b="1"/>
            </a:lvl3pPr>
            <a:lvl4pPr marL="1981127" indent="0">
              <a:buNone/>
              <a:defRPr sz="2311" b="1"/>
            </a:lvl4pPr>
            <a:lvl5pPr marL="2641503" indent="0">
              <a:buNone/>
              <a:defRPr sz="2311" b="1"/>
            </a:lvl5pPr>
            <a:lvl6pPr marL="3301880" indent="0">
              <a:buNone/>
              <a:defRPr sz="2311" b="1"/>
            </a:lvl6pPr>
            <a:lvl7pPr marL="3962256" indent="0">
              <a:buNone/>
              <a:defRPr sz="2311" b="1"/>
            </a:lvl7pPr>
            <a:lvl8pPr marL="4622630" indent="0">
              <a:buNone/>
              <a:defRPr sz="2311" b="1"/>
            </a:lvl8pPr>
            <a:lvl9pPr marL="5283007" indent="0">
              <a:buNone/>
              <a:defRPr sz="23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72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31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7936" y="376062"/>
            <a:ext cx="5234720" cy="1041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7936" y="1625777"/>
            <a:ext cx="6427177" cy="7071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8" name="Picture 10" descr="Sport England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853" y="9192861"/>
            <a:ext cx="1106731" cy="63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767">
          <a:solidFill>
            <a:schemeClr val="accent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767">
          <a:solidFill>
            <a:schemeClr val="accent1"/>
          </a:solidFill>
          <a:latin typeface="Norwester" pitchFamily="2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767">
          <a:solidFill>
            <a:schemeClr val="accent1"/>
          </a:solidFill>
          <a:latin typeface="Norwester" pitchFamily="2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767">
          <a:solidFill>
            <a:schemeClr val="accent1"/>
          </a:solidFill>
          <a:latin typeface="Norwester" pitchFamily="2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767">
          <a:solidFill>
            <a:schemeClr val="accent1"/>
          </a:solidFill>
          <a:latin typeface="Norwester" pitchFamily="2" charset="0"/>
          <a:ea typeface="MS PGothic" pitchFamily="34" charset="-128"/>
          <a:cs typeface="MS PGothic" charset="0"/>
        </a:defRPr>
      </a:lvl5pPr>
      <a:lvl6pPr marL="660377" algn="l" rtl="0" eaLnBrk="1" fontAlgn="base" hangingPunct="1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Lubalin Graph Medium" pitchFamily="18" charset="0"/>
        </a:defRPr>
      </a:lvl6pPr>
      <a:lvl7pPr marL="1320752" algn="l" rtl="0" eaLnBrk="1" fontAlgn="base" hangingPunct="1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Lubalin Graph Medium" pitchFamily="18" charset="0"/>
        </a:defRPr>
      </a:lvl7pPr>
      <a:lvl8pPr marL="1981127" algn="l" rtl="0" eaLnBrk="1" fontAlgn="base" hangingPunct="1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Lubalin Graph Medium" pitchFamily="18" charset="0"/>
        </a:defRPr>
      </a:lvl8pPr>
      <a:lvl9pPr marL="2641503" algn="l" rtl="0" eaLnBrk="1" fontAlgn="base" hangingPunct="1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Lubalin Graph Medium" pitchFamily="18" charset="0"/>
        </a:defRPr>
      </a:lvl9pPr>
    </p:titleStyle>
    <p:bodyStyle>
      <a:lvl1pPr marL="492992" indent="-492992" algn="l" rtl="0" eaLnBrk="0" fontAlgn="base" hangingPunct="0">
        <a:spcBef>
          <a:spcPct val="20000"/>
        </a:spcBef>
        <a:spcAft>
          <a:spcPct val="0"/>
        </a:spcAft>
        <a:buClr>
          <a:srgbClr val="7ABB40"/>
        </a:buClr>
        <a:buChar char="•"/>
        <a:defRPr sz="2311">
          <a:solidFill>
            <a:schemeClr val="tx1"/>
          </a:solidFill>
          <a:latin typeface="HelveticaNeueLT Com 35 Th" panose="020B0403020202020204" pitchFamily="34" charset="0"/>
          <a:ea typeface="MS PGothic" pitchFamily="34" charset="-128"/>
          <a:cs typeface="MS PGothic" charset="0"/>
        </a:defRPr>
      </a:lvl1pPr>
      <a:lvl2pPr marL="1070825" indent="-410445" algn="l" rtl="0" eaLnBrk="0" fontAlgn="base" hangingPunct="0">
        <a:spcBef>
          <a:spcPct val="20000"/>
        </a:spcBef>
        <a:spcAft>
          <a:spcPct val="0"/>
        </a:spcAft>
        <a:buClr>
          <a:srgbClr val="7ABB40"/>
        </a:buClr>
        <a:buChar char="–"/>
        <a:defRPr sz="2311">
          <a:solidFill>
            <a:schemeClr val="tx1"/>
          </a:solidFill>
          <a:latin typeface="HelveticaNeueLT Com 35 Th" panose="020B0403020202020204" pitchFamily="34" charset="0"/>
          <a:ea typeface="MS PGothic" pitchFamily="34" charset="-128"/>
          <a:cs typeface="MS PGothic" charset="0"/>
        </a:defRPr>
      </a:lvl2pPr>
      <a:lvl3pPr marL="1648657" indent="-327898" algn="l" rtl="0" eaLnBrk="0" fontAlgn="base" hangingPunct="0">
        <a:spcBef>
          <a:spcPct val="20000"/>
        </a:spcBef>
        <a:spcAft>
          <a:spcPct val="0"/>
        </a:spcAft>
        <a:buClr>
          <a:srgbClr val="7ABB40"/>
        </a:buClr>
        <a:buChar char="•"/>
        <a:defRPr sz="2311">
          <a:solidFill>
            <a:schemeClr val="tx1"/>
          </a:solidFill>
          <a:latin typeface="HelveticaNeueLT Com 35 Th" panose="020B0403020202020204" pitchFamily="34" charset="0"/>
          <a:ea typeface="MS PGothic" pitchFamily="34" charset="-128"/>
          <a:cs typeface="MS PGothic" charset="0"/>
        </a:defRPr>
      </a:lvl3pPr>
      <a:lvl4pPr marL="2391584" indent="-410445" algn="l" rtl="0" eaLnBrk="0" fontAlgn="base" hangingPunct="0">
        <a:spcBef>
          <a:spcPct val="20000"/>
        </a:spcBef>
        <a:spcAft>
          <a:spcPct val="0"/>
        </a:spcAft>
        <a:buClr>
          <a:srgbClr val="7ABB40"/>
        </a:buClr>
        <a:buFont typeface="Courier New" charset="0"/>
        <a:buChar char="o"/>
        <a:defRPr sz="2311">
          <a:solidFill>
            <a:schemeClr val="tx1"/>
          </a:solidFill>
          <a:latin typeface="HelveticaNeueLT Com 35 Th" panose="020B0403020202020204" pitchFamily="34" charset="0"/>
          <a:ea typeface="MS PGothic" pitchFamily="34" charset="-128"/>
          <a:cs typeface="MS PGothic" charset="0"/>
        </a:defRPr>
      </a:lvl4pPr>
      <a:lvl5pPr marL="3051964" indent="-410445" algn="l" rtl="0" eaLnBrk="0" fontAlgn="base" hangingPunct="0">
        <a:spcBef>
          <a:spcPct val="20000"/>
        </a:spcBef>
        <a:spcAft>
          <a:spcPct val="0"/>
        </a:spcAft>
        <a:buClr>
          <a:srgbClr val="7ABB40"/>
        </a:buClr>
        <a:buFont typeface="Arial" charset="0"/>
        <a:buChar char="•"/>
        <a:defRPr sz="2311">
          <a:solidFill>
            <a:schemeClr val="tx1"/>
          </a:solidFill>
          <a:latin typeface="HelveticaNeueLT Com 35 Th" panose="020B0403020202020204" pitchFamily="34" charset="0"/>
          <a:ea typeface="MS PGothic" pitchFamily="34" charset="-128"/>
          <a:cs typeface="MS PGothic" charset="0"/>
        </a:defRPr>
      </a:lvl5pPr>
      <a:lvl6pPr marL="3632067" indent="-330187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311">
          <a:solidFill>
            <a:schemeClr val="tx1"/>
          </a:solidFill>
          <a:latin typeface="+mn-lt"/>
        </a:defRPr>
      </a:lvl6pPr>
      <a:lvl7pPr marL="4292443" indent="-330187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311">
          <a:solidFill>
            <a:schemeClr val="tx1"/>
          </a:solidFill>
          <a:latin typeface="+mn-lt"/>
        </a:defRPr>
      </a:lvl7pPr>
      <a:lvl8pPr marL="4952819" indent="-330187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311">
          <a:solidFill>
            <a:schemeClr val="tx1"/>
          </a:solidFill>
          <a:latin typeface="+mn-lt"/>
        </a:defRPr>
      </a:lvl8pPr>
      <a:lvl9pPr marL="5613194" indent="-330187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31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2075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77" algn="l" defTabSz="132075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2" algn="l" defTabSz="132075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27" algn="l" defTabSz="132075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03" algn="l" defTabSz="132075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80" algn="l" defTabSz="132075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56" algn="l" defTabSz="132075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30" algn="l" defTabSz="132075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07" algn="l" defTabSz="132075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A41D1A9-08E1-4582-8AF0-E214D9027052}"/>
              </a:ext>
            </a:extLst>
          </p:cNvPr>
          <p:cNvSpPr/>
          <p:nvPr/>
        </p:nvSpPr>
        <p:spPr bwMode="auto">
          <a:xfrm>
            <a:off x="6931" y="8953520"/>
            <a:ext cx="6891138" cy="971550"/>
          </a:xfrm>
          <a:custGeom>
            <a:avLst/>
            <a:gdLst>
              <a:gd name="connsiteX0" fmla="*/ 2844800 w 2852878"/>
              <a:gd name="connsiteY0" fmla="*/ 0 h 971550"/>
              <a:gd name="connsiteX1" fmla="*/ 342900 w 2852878"/>
              <a:gd name="connsiteY1" fmla="*/ 0 h 971550"/>
              <a:gd name="connsiteX2" fmla="*/ 0 w 2852878"/>
              <a:gd name="connsiteY2" fmla="*/ 971550 h 971550"/>
              <a:gd name="connsiteX3" fmla="*/ 2851150 w 2852878"/>
              <a:gd name="connsiteY3" fmla="*/ 971550 h 971550"/>
              <a:gd name="connsiteX4" fmla="*/ 2844800 w 2852878"/>
              <a:gd name="connsiteY4" fmla="*/ 0 h 971550"/>
              <a:gd name="connsiteX0" fmla="*/ 2844800 w 5793063"/>
              <a:gd name="connsiteY0" fmla="*/ 0 h 971550"/>
              <a:gd name="connsiteX1" fmla="*/ 342900 w 5793063"/>
              <a:gd name="connsiteY1" fmla="*/ 0 h 971550"/>
              <a:gd name="connsiteX2" fmla="*/ 0 w 5793063"/>
              <a:gd name="connsiteY2" fmla="*/ 971550 h 971550"/>
              <a:gd name="connsiteX3" fmla="*/ 5793062 w 5793063"/>
              <a:gd name="connsiteY3" fmla="*/ 934974 h 971550"/>
              <a:gd name="connsiteX4" fmla="*/ 2844800 w 5793063"/>
              <a:gd name="connsiteY4" fmla="*/ 0 h 971550"/>
              <a:gd name="connsiteX0" fmla="*/ 5797035 w 5801247"/>
              <a:gd name="connsiteY0" fmla="*/ 24384 h 971550"/>
              <a:gd name="connsiteX1" fmla="*/ 342900 w 5801247"/>
              <a:gd name="connsiteY1" fmla="*/ 0 h 971550"/>
              <a:gd name="connsiteX2" fmla="*/ 0 w 5801247"/>
              <a:gd name="connsiteY2" fmla="*/ 971550 h 971550"/>
              <a:gd name="connsiteX3" fmla="*/ 5793062 w 5801247"/>
              <a:gd name="connsiteY3" fmla="*/ 934974 h 971550"/>
              <a:gd name="connsiteX4" fmla="*/ 5797035 w 5801247"/>
              <a:gd name="connsiteY4" fmla="*/ 24384 h 971550"/>
              <a:gd name="connsiteX0" fmla="*/ 5797035 w 5834462"/>
              <a:gd name="connsiteY0" fmla="*/ 24384 h 971550"/>
              <a:gd name="connsiteX1" fmla="*/ 342900 w 5834462"/>
              <a:gd name="connsiteY1" fmla="*/ 0 h 971550"/>
              <a:gd name="connsiteX2" fmla="*/ 0 w 5834462"/>
              <a:gd name="connsiteY2" fmla="*/ 971550 h 971550"/>
              <a:gd name="connsiteX3" fmla="*/ 5834352 w 5834462"/>
              <a:gd name="connsiteY3" fmla="*/ 959358 h 971550"/>
              <a:gd name="connsiteX4" fmla="*/ 5797035 w 5834462"/>
              <a:gd name="connsiteY4" fmla="*/ 24384 h 97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34462" h="971550">
                <a:moveTo>
                  <a:pt x="5797035" y="24384"/>
                </a:moveTo>
                <a:lnTo>
                  <a:pt x="342900" y="0"/>
                </a:lnTo>
                <a:lnTo>
                  <a:pt x="0" y="971550"/>
                </a:lnTo>
                <a:lnTo>
                  <a:pt x="5834352" y="959358"/>
                </a:lnTo>
                <a:cubicBezTo>
                  <a:pt x="5836469" y="641858"/>
                  <a:pt x="5807618" y="360934"/>
                  <a:pt x="5797035" y="24384"/>
                </a:cubicBezTo>
                <a:close/>
              </a:path>
            </a:pathLst>
          </a:custGeom>
          <a:solidFill>
            <a:srgbClr val="5D408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Neue LT 45 Light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4D4B776-0363-40AD-BFA4-798AE7B001FC}"/>
              </a:ext>
            </a:extLst>
          </p:cNvPr>
          <p:cNvSpPr txBox="1">
            <a:spLocks/>
          </p:cNvSpPr>
          <p:nvPr/>
        </p:nvSpPr>
        <p:spPr bwMode="auto">
          <a:xfrm>
            <a:off x="526182" y="1079290"/>
            <a:ext cx="6629317" cy="320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accent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accent1"/>
                </a:solidFill>
                <a:latin typeface="Norwester" pitchFamily="2" charset="0"/>
                <a:ea typeface="MS PGothic" pitchFamily="34" charset="-128"/>
                <a:cs typeface="MS PGothic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accent1"/>
                </a:solidFill>
                <a:latin typeface="Norwester" pitchFamily="2" charset="0"/>
                <a:ea typeface="MS PGothic" pitchFamily="34" charset="-128"/>
                <a:cs typeface="MS PGothic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accent1"/>
                </a:solidFill>
                <a:latin typeface="Norwester" pitchFamily="2" charset="0"/>
                <a:ea typeface="MS PGothic" pitchFamily="34" charset="-128"/>
                <a:cs typeface="MS PGothic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accent1"/>
                </a:solidFill>
                <a:latin typeface="Norwester" pitchFamily="2" charset="0"/>
                <a:ea typeface="MS PGothic" pitchFamily="34" charset="-128"/>
                <a:cs typeface="MS PGothic" charset="0"/>
              </a:defRPr>
            </a:lvl5pPr>
            <a:lvl6pPr marL="660377" algn="l" rtl="0" eaLnBrk="1" fontAlgn="base" hangingPunct="1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Lubalin Graph Medium" pitchFamily="18" charset="0"/>
              </a:defRPr>
            </a:lvl6pPr>
            <a:lvl7pPr marL="1320752" algn="l" rtl="0" eaLnBrk="1" fontAlgn="base" hangingPunct="1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Lubalin Graph Medium" pitchFamily="18" charset="0"/>
              </a:defRPr>
            </a:lvl7pPr>
            <a:lvl8pPr marL="1981127" algn="l" rtl="0" eaLnBrk="1" fontAlgn="base" hangingPunct="1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Lubalin Graph Medium" pitchFamily="18" charset="0"/>
              </a:defRPr>
            </a:lvl8pPr>
            <a:lvl9pPr marL="2641503" algn="l" rtl="0" eaLnBrk="1" fontAlgn="base" hangingPunct="1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Lubalin Graph Medium" pitchFamily="18" charset="0"/>
              </a:defRPr>
            </a:lvl9pPr>
          </a:lstStyle>
          <a:p>
            <a:pPr eaLnBrk="1" hangingPunct="1"/>
            <a:r>
              <a:rPr lang="en-GB" sz="1900" kern="0" dirty="0">
                <a:solidFill>
                  <a:srgbClr val="5D4086"/>
                </a:solidFill>
                <a:ea typeface="MS PGothic" charset="0"/>
              </a:rPr>
              <a:t>VISUALLY IMPAIRED YOGA</a:t>
            </a: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E6D264D4-082B-4310-8075-A56D229E8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841" y="3714724"/>
            <a:ext cx="3066452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GB" sz="1600" dirty="0">
                <a:solidFill>
                  <a:srgbClr val="5D4086"/>
                </a:solidFill>
                <a:latin typeface="+mj-lt"/>
              </a:rPr>
              <a:t>Organisations Involved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HelveticaNeue LT 45 Light"/>
                <a:ea typeface="MS PGothic"/>
              </a:rPr>
              <a:t>Hereford Yoga Centre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HelveticaNeue LT 45 Light"/>
                <a:ea typeface="MS PGothic"/>
              </a:rPr>
              <a:t>Royal National College for the Blind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HelveticaNeue LT 45 Light"/>
                <a:ea typeface="MS PGothic"/>
              </a:rPr>
              <a:t>Look UK</a:t>
            </a:r>
          </a:p>
        </p:txBody>
      </p:sp>
      <p:sp>
        <p:nvSpPr>
          <p:cNvPr id="19" name="Rectangle 21">
            <a:extLst>
              <a:ext uri="{FF2B5EF4-FFF2-40B4-BE49-F238E27FC236}">
                <a16:creationId xmlns:a16="http://schemas.microsoft.com/office/drawing/2014/main" id="{AF3CE591-E0CC-4EE2-871F-B35E7F7B7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977" y="1450154"/>
            <a:ext cx="59500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1400" i="1" dirty="0">
                <a:solidFill>
                  <a:srgbClr val="00818F"/>
                </a:solidFill>
                <a:latin typeface="Norwester" panose="00000506000000000000" pitchFamily="2" charset="0"/>
              </a:rPr>
              <a:t>Regular yoga classes for visually impaired young people, addressing problems associated with sight loss often preventing engagement in physical activity</a:t>
            </a:r>
          </a:p>
          <a:p>
            <a:r>
              <a:rPr lang="en-GB" sz="1400" i="1" dirty="0">
                <a:solidFill>
                  <a:srgbClr val="00818F"/>
                </a:solidFill>
                <a:latin typeface="Norwester" panose="00000506000000000000" pitchFamily="2" charset="0"/>
              </a:rPr>
              <a:t>	</a:t>
            </a:r>
            <a:endParaRPr lang="en-GB" sz="1400" i="1" dirty="0">
              <a:solidFill>
                <a:srgbClr val="00818F"/>
              </a:solidFill>
              <a:latin typeface="Norwester" charset="0"/>
              <a:cs typeface="Segoe UI" charset="0"/>
            </a:endParaRPr>
          </a:p>
        </p:txBody>
      </p:sp>
      <p:sp>
        <p:nvSpPr>
          <p:cNvPr id="20" name="Parallelogram 1">
            <a:extLst>
              <a:ext uri="{FF2B5EF4-FFF2-40B4-BE49-F238E27FC236}">
                <a16:creationId xmlns:a16="http://schemas.microsoft.com/office/drawing/2014/main" id="{0161E8BA-8F88-4C34-B486-CFBB7EFC7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86" y="1483462"/>
            <a:ext cx="262469" cy="333761"/>
          </a:xfrm>
          <a:prstGeom prst="parallelogram">
            <a:avLst>
              <a:gd name="adj" fmla="val 64757"/>
            </a:avLst>
          </a:prstGeom>
          <a:solidFill>
            <a:srgbClr val="5D408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solidFill>
                <a:srgbClr val="43A8B6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C5D8CC6-3260-4061-8E3F-BF62D97EC7A3}"/>
              </a:ext>
            </a:extLst>
          </p:cNvPr>
          <p:cNvSpPr/>
          <p:nvPr/>
        </p:nvSpPr>
        <p:spPr bwMode="auto">
          <a:xfrm>
            <a:off x="489756" y="2222324"/>
            <a:ext cx="6077548" cy="1306506"/>
          </a:xfrm>
          <a:prstGeom prst="roundRect">
            <a:avLst>
              <a:gd name="adj" fmla="val 0"/>
            </a:avLst>
          </a:prstGeom>
          <a:solidFill>
            <a:srgbClr val="E0A1B6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600" i="1" dirty="0">
                <a:solidFill>
                  <a:srgbClr val="5D4086"/>
                </a:solidFill>
                <a:latin typeface="+mj-lt"/>
              </a:rPr>
              <a:t>Participant Case Study: THOMAS</a:t>
            </a:r>
          </a:p>
          <a:p>
            <a:endParaRPr lang="en-GB" sz="1200" b="1" i="1" dirty="0">
              <a:solidFill>
                <a:srgbClr val="000000"/>
              </a:solidFill>
              <a:latin typeface="HelveticaNeue LT 45 Light" panose="020B0404020002020204" pitchFamily="34" charset="0"/>
            </a:endParaRPr>
          </a:p>
          <a:p>
            <a:r>
              <a:rPr lang="en-GB" sz="1200" b="1" i="1" dirty="0">
                <a:solidFill>
                  <a:srgbClr val="000000"/>
                </a:solidFill>
                <a:latin typeface="HelveticaNeue LT 45 Light" panose="020B0404020002020204" pitchFamily="34" charset="0"/>
              </a:rPr>
              <a:t>Thomas is registered blind, did not take part in any physical activity and could not move from the chair during the first class. Thomas has 100% attendance at yoga, which has improved his mental health and ability to move around independently. He can now perform standing, seating and supine poses independently. </a:t>
            </a:r>
            <a:endParaRPr kumimoji="0" lang="en-GB" sz="1200" b="1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Neue LT 45 Light" panose="020B04040200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95AE0D3-372F-48F4-A1C9-B7E3C42C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159" y="9054202"/>
            <a:ext cx="5905242" cy="800405"/>
          </a:xfrm>
        </p:spPr>
        <p:txBody>
          <a:bodyPr/>
          <a:lstStyle/>
          <a:p>
            <a:pPr eaLnBrk="1" hangingPunct="1"/>
            <a:r>
              <a:rPr lang="en-GB" sz="2800" dirty="0">
                <a:latin typeface="Norwester" charset="0"/>
                <a:ea typeface="MS PGothic" charset="0"/>
              </a:rPr>
              <a:t>Sport England Satellite Clubs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F66D0AE-42DD-41D1-8C03-B167032A2C24}"/>
              </a:ext>
            </a:extLst>
          </p:cNvPr>
          <p:cNvSpPr txBox="1">
            <a:spLocks/>
          </p:cNvSpPr>
          <p:nvPr/>
        </p:nvSpPr>
        <p:spPr bwMode="auto">
          <a:xfrm>
            <a:off x="5695443" y="9545613"/>
            <a:ext cx="1075900" cy="274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400" dirty="0">
                <a:solidFill>
                  <a:schemeClr val="bg1"/>
                </a:solidFill>
                <a:latin typeface="Norwester" charset="0"/>
              </a:rPr>
              <a:t>June  2019</a:t>
            </a:r>
          </a:p>
        </p:txBody>
      </p:sp>
      <p:sp>
        <p:nvSpPr>
          <p:cNvPr id="24" name="Parallelogram 1">
            <a:extLst>
              <a:ext uri="{FF2B5EF4-FFF2-40B4-BE49-F238E27FC236}">
                <a16:creationId xmlns:a16="http://schemas.microsoft.com/office/drawing/2014/main" id="{3B587BD2-4296-46C3-B69E-695E42CFC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785" y="9042031"/>
            <a:ext cx="507453" cy="803427"/>
          </a:xfrm>
          <a:prstGeom prst="parallelogram">
            <a:avLst>
              <a:gd name="adj" fmla="val 72903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" name="TextBox 1">
            <a:extLst>
              <a:ext uri="{FF2B5EF4-FFF2-40B4-BE49-F238E27FC236}">
                <a16:creationId xmlns:a16="http://schemas.microsoft.com/office/drawing/2014/main" id="{3B1DF63F-F5C0-4D2C-82A3-454ABD15B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756" y="7828951"/>
            <a:ext cx="310088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9pPr>
          </a:lstStyle>
          <a:p>
            <a:pPr algn="ctr">
              <a:buClr>
                <a:srgbClr val="00818F"/>
              </a:buClr>
              <a:buSzPct val="125000"/>
            </a:pPr>
            <a:r>
              <a:rPr lang="en-GB" sz="1600" dirty="0">
                <a:solidFill>
                  <a:srgbClr val="5D4086"/>
                </a:solidFill>
                <a:latin typeface="+mj-lt"/>
              </a:rPr>
              <a:t>Learning &amp; Insights</a:t>
            </a:r>
          </a:p>
          <a:p>
            <a:pPr marL="171450" indent="-171450">
              <a:buClr>
                <a:srgbClr val="00818F"/>
              </a:buClr>
              <a:buSzPct val="125000"/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Importance of word of mouth promotion for this target group.</a:t>
            </a:r>
          </a:p>
          <a:p>
            <a:pPr marL="171450" indent="-171450">
              <a:buClr>
                <a:srgbClr val="00818F"/>
              </a:buClr>
              <a:buSzPct val="125000"/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Smaller group numbers are more effective for implementing individualised support. </a:t>
            </a:r>
          </a:p>
          <a:p>
            <a:pPr>
              <a:buClr>
                <a:srgbClr val="00818F"/>
              </a:buClr>
              <a:buSzPct val="125000"/>
            </a:pPr>
            <a:br>
              <a:rPr lang="en-GB" sz="1200" dirty="0">
                <a:solidFill>
                  <a:srgbClr val="000000"/>
                </a:solidFill>
              </a:rPr>
            </a:br>
            <a:endParaRPr lang="en-GB" sz="1200" dirty="0">
              <a:solidFill>
                <a:srgbClr val="000000"/>
              </a:solidFill>
              <a:latin typeface="Helvetica 45 Ligh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FEE94C-AB46-4C81-815D-083A2231DE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1432" y="51393"/>
            <a:ext cx="1609911" cy="7995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80C8FA-6B78-49FA-9C71-0C8E49A4DC14}"/>
              </a:ext>
            </a:extLst>
          </p:cNvPr>
          <p:cNvSpPr txBox="1"/>
          <p:nvPr/>
        </p:nvSpPr>
        <p:spPr>
          <a:xfrm>
            <a:off x="4082249" y="3681402"/>
            <a:ext cx="2456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5D4086"/>
                </a:solidFill>
                <a:latin typeface="+mj-lt"/>
              </a:rPr>
              <a:t>Contribution to government Outcomes</a:t>
            </a: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0EDE599C-6051-44A7-8704-A3128AB8D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782" y="7424258"/>
            <a:ext cx="29961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9pPr>
          </a:lstStyle>
          <a:p>
            <a:pPr algn="ctr">
              <a:buClr>
                <a:srgbClr val="00818F"/>
              </a:buClr>
              <a:buSzPct val="125000"/>
            </a:pPr>
            <a:r>
              <a:rPr lang="en-GB" sz="1600" dirty="0">
                <a:solidFill>
                  <a:srgbClr val="5D4086"/>
                </a:solidFill>
                <a:latin typeface="+mj-lt"/>
              </a:rPr>
              <a:t>Next Steps</a:t>
            </a:r>
          </a:p>
          <a:p>
            <a:pPr marL="285750" indent="-285750">
              <a:buClr>
                <a:srgbClr val="00818F"/>
              </a:buClr>
              <a:buSzPct val="125000"/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HelveticaNeue LT 45 Light" panose="020B0404020002020204" pitchFamily="34" charset="0"/>
              </a:rPr>
              <a:t>Sustaining the club.</a:t>
            </a:r>
          </a:p>
          <a:p>
            <a:pPr marL="285750" indent="-285750">
              <a:buClr>
                <a:srgbClr val="00818F"/>
              </a:buClr>
              <a:buSzPct val="125000"/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HelveticaNeue LT 45 Light" panose="020B0404020002020204" pitchFamily="34" charset="0"/>
              </a:rPr>
              <a:t>Audio-recorded home practice. sessions will be produced with the aim of reducing exam stress.</a:t>
            </a:r>
          </a:p>
          <a:p>
            <a:pPr marL="285750" indent="-285750">
              <a:buClr>
                <a:srgbClr val="00818F"/>
              </a:buClr>
              <a:buSzPct val="125000"/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HelveticaNeue LT 45 Light" panose="020B0404020002020204" pitchFamily="34" charset="0"/>
              </a:rPr>
              <a:t>Hereford Yoga centre also expect to deliver yoga at </a:t>
            </a:r>
            <a:r>
              <a:rPr lang="en-GB" sz="1200" dirty="0" err="1">
                <a:solidFill>
                  <a:srgbClr val="000000"/>
                </a:solidFill>
                <a:latin typeface="HelveticaNeue LT 45 Light" panose="020B0404020002020204" pitchFamily="34" charset="0"/>
              </a:rPr>
              <a:t>LookFest</a:t>
            </a:r>
            <a:r>
              <a:rPr lang="en-GB" sz="1200" dirty="0">
                <a:solidFill>
                  <a:srgbClr val="000000"/>
                </a:solidFill>
                <a:latin typeface="HelveticaNeue LT 45 Light" panose="020B0404020002020204" pitchFamily="34" charset="0"/>
              </a:rPr>
              <a:t> 2019.</a:t>
            </a:r>
            <a:endParaRPr lang="en-GB" sz="1200" dirty="0">
              <a:solidFill>
                <a:srgbClr val="000000"/>
              </a:solidFill>
              <a:latin typeface="Helvetica 45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B8ECFC-A113-40F8-8524-E76EFC2CBD6F}"/>
              </a:ext>
            </a:extLst>
          </p:cNvPr>
          <p:cNvSpPr txBox="1"/>
          <p:nvPr/>
        </p:nvSpPr>
        <p:spPr>
          <a:xfrm>
            <a:off x="1428307" y="5053678"/>
            <a:ext cx="1878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latin typeface="HelveticaNeue LT 45 Light" panose="020B0404020002020204" pitchFamily="34" charset="0"/>
              </a:rPr>
              <a:t>Young people with disabilities engaged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BEDB40-0D54-4DA9-8C92-60B84B1A79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5" y="31532"/>
            <a:ext cx="1823373" cy="921097"/>
          </a:xfrm>
          <a:prstGeom prst="rect">
            <a:avLst/>
          </a:prstGeom>
        </p:spPr>
      </p:pic>
      <p:graphicFrame>
        <p:nvGraphicFramePr>
          <p:cNvPr id="28" name="Diagram 27">
            <a:extLst>
              <a:ext uri="{FF2B5EF4-FFF2-40B4-BE49-F238E27FC236}">
                <a16:creationId xmlns:a16="http://schemas.microsoft.com/office/drawing/2014/main" id="{CD392B6B-817B-44EA-B4C1-B5AD9B0DBE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1678294"/>
              </p:ext>
            </p:extLst>
          </p:nvPr>
        </p:nvGraphicFramePr>
        <p:xfrm>
          <a:off x="3182911" y="4301000"/>
          <a:ext cx="3409058" cy="3108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F7E82853-8E9D-45BE-A1E2-62C8B1F6F8B7}"/>
              </a:ext>
            </a:extLst>
          </p:cNvPr>
          <p:cNvSpPr txBox="1"/>
          <p:nvPr/>
        </p:nvSpPr>
        <p:spPr>
          <a:xfrm>
            <a:off x="538120" y="4689988"/>
            <a:ext cx="841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5D4086"/>
                </a:solidFill>
                <a:latin typeface="+mj-lt"/>
              </a:rPr>
              <a:t>19</a:t>
            </a:r>
            <a:endParaRPr lang="en-GB" sz="6600" dirty="0">
              <a:solidFill>
                <a:srgbClr val="5D4086"/>
              </a:solidFill>
              <a:latin typeface="+mj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4699027-759F-43A7-B4C3-9C27787A1DFF}"/>
              </a:ext>
            </a:extLst>
          </p:cNvPr>
          <p:cNvSpPr txBox="1"/>
          <p:nvPr/>
        </p:nvSpPr>
        <p:spPr>
          <a:xfrm>
            <a:off x="489756" y="5566926"/>
            <a:ext cx="1235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5D4086"/>
                </a:solidFill>
                <a:latin typeface="+mj-lt"/>
              </a:rPr>
              <a:t>63</a:t>
            </a:r>
            <a:r>
              <a:rPr lang="en-GB" sz="2400" dirty="0">
                <a:solidFill>
                  <a:srgbClr val="5D4086"/>
                </a:solidFill>
                <a:latin typeface="+mj-lt"/>
              </a:rPr>
              <a:t>%</a:t>
            </a:r>
            <a:endParaRPr lang="en-GB" sz="6600" dirty="0">
              <a:solidFill>
                <a:srgbClr val="5D4086"/>
              </a:solidFill>
              <a:latin typeface="+mj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6F98B41-EC7A-4D72-9350-C205A2A5E98B}"/>
              </a:ext>
            </a:extLst>
          </p:cNvPr>
          <p:cNvSpPr txBox="1"/>
          <p:nvPr/>
        </p:nvSpPr>
        <p:spPr>
          <a:xfrm>
            <a:off x="1452768" y="6079113"/>
            <a:ext cx="1530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latin typeface="HelveticaNeue LT 45 Light" panose="020B0404020002020204" pitchFamily="34" charset="0"/>
              </a:rPr>
              <a:t>Female participants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38C52CC-5B77-4327-88EA-2B06EFBCF5FF}"/>
              </a:ext>
            </a:extLst>
          </p:cNvPr>
          <p:cNvSpPr txBox="1"/>
          <p:nvPr/>
        </p:nvSpPr>
        <p:spPr>
          <a:xfrm>
            <a:off x="489756" y="6457295"/>
            <a:ext cx="1235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5D4086"/>
                </a:solidFill>
                <a:latin typeface="+mj-lt"/>
              </a:rPr>
              <a:t>21</a:t>
            </a:r>
            <a:r>
              <a:rPr lang="en-GB" sz="2400" dirty="0">
                <a:solidFill>
                  <a:srgbClr val="5D4086"/>
                </a:solidFill>
                <a:latin typeface="+mj-lt"/>
              </a:rPr>
              <a:t>%</a:t>
            </a:r>
            <a:endParaRPr lang="en-GB" sz="6600" dirty="0">
              <a:solidFill>
                <a:srgbClr val="5D4086"/>
              </a:solidFill>
              <a:latin typeface="+mj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B824663-843F-4B2B-9632-FA90FA98D237}"/>
              </a:ext>
            </a:extLst>
          </p:cNvPr>
          <p:cNvSpPr txBox="1"/>
          <p:nvPr/>
        </p:nvSpPr>
        <p:spPr>
          <a:xfrm>
            <a:off x="1428307" y="6969621"/>
            <a:ext cx="1530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latin typeface="HelveticaNeue LT 45 Light" panose="020B0404020002020204" pitchFamily="34" charset="0"/>
              </a:rPr>
              <a:t>BAME participants</a:t>
            </a:r>
          </a:p>
        </p:txBody>
      </p:sp>
    </p:spTree>
    <p:extLst>
      <p:ext uri="{BB962C8B-B14F-4D97-AF65-F5344CB8AC3E}">
        <p14:creationId xmlns:p14="http://schemas.microsoft.com/office/powerpoint/2010/main" val="403061274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template_blue_logo.New">
  <a:themeElements>
    <a:clrScheme name="Custom 3">
      <a:dk1>
        <a:srgbClr val="5F5F5F"/>
      </a:dk1>
      <a:lt1>
        <a:srgbClr val="FFFFFF"/>
      </a:lt1>
      <a:dk2>
        <a:srgbClr val="003F69"/>
      </a:dk2>
      <a:lt2>
        <a:srgbClr val="C0C0C0"/>
      </a:lt2>
      <a:accent1>
        <a:srgbClr val="54B6E7"/>
      </a:accent1>
      <a:accent2>
        <a:srgbClr val="EB7C00"/>
      </a:accent2>
      <a:accent3>
        <a:srgbClr val="FFFFFF"/>
      </a:accent3>
      <a:accent4>
        <a:srgbClr val="505050"/>
      </a:accent4>
      <a:accent5>
        <a:srgbClr val="B3D7F1"/>
      </a:accent5>
      <a:accent6>
        <a:srgbClr val="D57000"/>
      </a:accent6>
      <a:hlink>
        <a:srgbClr val="CCC800"/>
      </a:hlink>
      <a:folHlink>
        <a:srgbClr val="CCC800"/>
      </a:folHlink>
    </a:clrScheme>
    <a:fontScheme name="Norwester">
      <a:majorFont>
        <a:latin typeface="Norwester"/>
        <a:ea typeface=""/>
        <a:cs typeface=""/>
      </a:majorFont>
      <a:minorFont>
        <a:latin typeface="HelveticaNeueLT Com 35 T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tx2"/>
            </a:gs>
            <a:gs pos="100000">
              <a:schemeClr val="tx2">
                <a:gamma/>
                <a:shade val="80000"/>
                <a:invGamma/>
              </a:scheme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Neue LT 45 Ligh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tx2"/>
            </a:gs>
            <a:gs pos="100000">
              <a:schemeClr val="tx2">
                <a:gamma/>
                <a:shade val="80000"/>
                <a:invGamma/>
              </a:scheme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Neue LT 45 Light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latin typeface="+mn-lt"/>
          </a:defRPr>
        </a:defPPr>
      </a:lstStyle>
    </a:txDef>
  </a:objectDefaults>
  <a:extraClrSchemeLst>
    <a:extraClrScheme>
      <a:clrScheme name="Sport England (Sport England Fonts)(1) 1">
        <a:dk1>
          <a:srgbClr val="5F5F5F"/>
        </a:dk1>
        <a:lt1>
          <a:srgbClr val="FFFFFF"/>
        </a:lt1>
        <a:dk2>
          <a:srgbClr val="003F69"/>
        </a:dk2>
        <a:lt2>
          <a:srgbClr val="C0C0C0"/>
        </a:lt2>
        <a:accent1>
          <a:srgbClr val="54B6E7"/>
        </a:accent1>
        <a:accent2>
          <a:srgbClr val="EB7C00"/>
        </a:accent2>
        <a:accent3>
          <a:srgbClr val="FFFFFF"/>
        </a:accent3>
        <a:accent4>
          <a:srgbClr val="505050"/>
        </a:accent4>
        <a:accent5>
          <a:srgbClr val="B3D7F1"/>
        </a:accent5>
        <a:accent6>
          <a:srgbClr val="D57000"/>
        </a:accent6>
        <a:hlink>
          <a:srgbClr val="8E001C"/>
        </a:hlink>
        <a:folHlink>
          <a:srgbClr val="CCC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02E97919-27E6-4FA7-BC96-000329B6CD1F}" vid="{B4C1C857-48F5-45E4-B192-5D4C954B36B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d117a74-a383-499a-8c17-a1196d2a204f">
      <UserInfo>
        <DisplayName>Alex Jackson</DisplayName>
        <AccountId>162</AccountId>
        <AccountType/>
      </UserInfo>
      <UserInfo>
        <DisplayName>Duncan Skelton</DisplayName>
        <AccountId>15</AccountId>
        <AccountType/>
      </UserInfo>
      <UserInfo>
        <DisplayName>Snapshot</DisplayName>
        <AccountId>178</AccountId>
        <AccountType/>
      </UserInfo>
      <UserInfo>
        <DisplayName>gavin.mellor@substance.net</DisplayName>
        <AccountId>34</AccountId>
        <AccountType/>
      </UserInfo>
      <UserInfo>
        <DisplayName>Jeremy Lemarchand</DisplayName>
        <AccountId>16</AccountId>
        <AccountType/>
      </UserInfo>
      <UserInfo>
        <DisplayName>Cassell Bailey</DisplayName>
        <AccountId>18</AccountId>
        <AccountType/>
      </UserInfo>
      <UserInfo>
        <DisplayName>Simon Osborn</DisplayName>
        <AccountId>26</AccountId>
        <AccountType/>
      </UserInfo>
      <UserInfo>
        <DisplayName>Andrew Liney</DisplayName>
        <AccountId>27</AccountId>
        <AccountType/>
      </UserInfo>
      <UserInfo>
        <DisplayName>Samantha Encarnacion</DisplayName>
        <AccountId>11</AccountId>
        <AccountType/>
      </UserInfo>
      <UserInfo>
        <DisplayName>Naomi Beckles</DisplayName>
        <AccountId>13</AccountId>
        <AccountType/>
      </UserInfo>
      <UserInfo>
        <DisplayName>Jackie Heyhoe</DisplayName>
        <AccountId>228</AccountId>
        <AccountType/>
      </UserInfo>
      <UserInfo>
        <DisplayName>Catriona Hull</DisplayName>
        <AccountId>172</AccountId>
        <AccountType/>
      </UserInfo>
      <UserInfo>
        <DisplayName>SharingLinks.d151e757-ea75-423a-97ea-6c551ca40a96.Flexible.82c31e1c-a2b8-48b8-83d9-5877521e5943</DisplayName>
        <AccountId>33</AccountId>
        <AccountType/>
      </UserInfo>
      <UserInfo>
        <DisplayName>Jo Colin</DisplayName>
        <AccountId>19</AccountId>
        <AccountType/>
      </UserInfo>
      <UserInfo>
        <DisplayName>Joanne Moss</DisplayName>
        <AccountId>28</AccountId>
        <AccountType/>
      </UserInfo>
      <UserInfo>
        <DisplayName>Grant Tweddle</DisplayName>
        <AccountId>21</AccountId>
        <AccountType/>
      </UserInfo>
      <UserInfo>
        <DisplayName>Jo Lea</DisplayName>
        <AccountId>25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7E0F7763C8894F94068D6D70486DCF" ma:contentTypeVersion="10" ma:contentTypeDescription="Create a new document." ma:contentTypeScope="" ma:versionID="eb296b80aca4efd6514c118374ccbb4f">
  <xsd:schema xmlns:xsd="http://www.w3.org/2001/XMLSchema" xmlns:xs="http://www.w3.org/2001/XMLSchema" xmlns:p="http://schemas.microsoft.com/office/2006/metadata/properties" xmlns:ns2="a74c52d1-4450-48b3-97fa-2b8b36754e77" xmlns:ns3="ad117a74-a383-499a-8c17-a1196d2a204f" targetNamespace="http://schemas.microsoft.com/office/2006/metadata/properties" ma:root="true" ma:fieldsID="f48e3af41fc74e12aafe54ede62869bd" ns2:_="" ns3:_="">
    <xsd:import namespace="a74c52d1-4450-48b3-97fa-2b8b36754e77"/>
    <xsd:import namespace="ad117a74-a383-499a-8c17-a1196d2a20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4c52d1-4450-48b3-97fa-2b8b36754e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17a74-a383-499a-8c17-a1196d2a204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87F6F2-9597-4BB1-8F72-8927AA9BC7D4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a74c52d1-4450-48b3-97fa-2b8b36754e77"/>
    <ds:schemaRef ds:uri="http://purl.org/dc/terms/"/>
    <ds:schemaRef ds:uri="http://schemas.microsoft.com/office/infopath/2007/PartnerControls"/>
    <ds:schemaRef ds:uri="ad117a74-a383-499a-8c17-a1196d2a204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4CF31AB-BF06-4E7D-9788-325F637BC6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B4FBA0-E7E2-4908-A310-FB3F0425E5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4c52d1-4450-48b3-97fa-2b8b36754e77"/>
    <ds:schemaRef ds:uri="ad117a74-a383-499a-8c17-a1196d2a20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4863</TotalTime>
  <Words>199</Words>
  <Application>Microsoft Macintosh PowerPoint</Application>
  <PresentationFormat>A4 Paper (210x297 mm)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HelveticaNeue LT 45 Light</vt:lpstr>
      <vt:lpstr>HelveticaNeueLT Com 35 Th</vt:lpstr>
      <vt:lpstr>Lubalin Graph Medium</vt:lpstr>
      <vt:lpstr>MS PGothic</vt:lpstr>
      <vt:lpstr>Norwester</vt:lpstr>
      <vt:lpstr>Segoe UI</vt:lpstr>
      <vt:lpstr>Arial</vt:lpstr>
      <vt:lpstr>Courier New</vt:lpstr>
      <vt:lpstr>Helvetica 45 Light</vt:lpstr>
      <vt:lpstr>PowerPoint_template_blue_logo.New</vt:lpstr>
      <vt:lpstr>Sport England Satellite Clubs</vt:lpstr>
    </vt:vector>
  </TitlesOfParts>
  <Company>Sport England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Stannard</dc:creator>
  <cp:lastModifiedBy>Nicki Couzens</cp:lastModifiedBy>
  <cp:revision>333</cp:revision>
  <cp:lastPrinted>2019-01-22T12:52:03Z</cp:lastPrinted>
  <dcterms:created xsi:type="dcterms:W3CDTF">2016-11-24T10:13:04Z</dcterms:created>
  <dcterms:modified xsi:type="dcterms:W3CDTF">2019-09-24T13:20:24Z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9f7e24ec-ba6f-4348-bebe-013f850d4b2f</vt:lpwstr>
  </property>
  <property fmtid="{D5CDD505-2E9C-101B-9397-08002B2CF9AE}" pid="3" name="ContentTypeId">
    <vt:lpwstr>0x010100037E0F7763C8894F94068D6D70486DCF</vt:lpwstr>
  </property>
  <property fmtid="{D5CDD505-2E9C-101B-9397-08002B2CF9AE}" pid="4" name="_dlc_DocId">
    <vt:lpwstr>5RSNDU26R42A-3-61155</vt:lpwstr>
  </property>
  <property fmtid="{D5CDD505-2E9C-101B-9397-08002B2CF9AE}" pid="5" name="_dlc_DocIdUrl">
    <vt:lpwstr>http://cloud/sites/insight/_layouts/DocIdRedir.aspx?ID=5RSNDU26R42A-3-61155, 5RSNDU26R42A-3-61155</vt:lpwstr>
  </property>
  <property fmtid="{D5CDD505-2E9C-101B-9397-08002B2CF9AE}" pid="6" name="IconOverlay">
    <vt:lpwstr/>
  </property>
</Properties>
</file>